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 id="2147484009" r:id="rId5"/>
    <p:sldMasterId id="2147483978" r:id="rId6"/>
    <p:sldMasterId id="2147483981" r:id="rId7"/>
  </p:sldMasterIdLst>
  <p:notesMasterIdLst>
    <p:notesMasterId r:id="rId29"/>
  </p:notesMasterIdLst>
  <p:handoutMasterIdLst>
    <p:handoutMasterId r:id="rId30"/>
  </p:handoutMasterIdLst>
  <p:sldIdLst>
    <p:sldId id="395" r:id="rId8"/>
    <p:sldId id="564" r:id="rId9"/>
    <p:sldId id="301" r:id="rId10"/>
    <p:sldId id="537" r:id="rId11"/>
    <p:sldId id="538" r:id="rId12"/>
    <p:sldId id="547" r:id="rId13"/>
    <p:sldId id="548" r:id="rId14"/>
    <p:sldId id="549" r:id="rId15"/>
    <p:sldId id="550" r:id="rId16"/>
    <p:sldId id="551" r:id="rId17"/>
    <p:sldId id="552" r:id="rId18"/>
    <p:sldId id="553" r:id="rId19"/>
    <p:sldId id="554" r:id="rId20"/>
    <p:sldId id="555" r:id="rId21"/>
    <p:sldId id="556" r:id="rId22"/>
    <p:sldId id="557" r:id="rId23"/>
    <p:sldId id="558" r:id="rId24"/>
    <p:sldId id="559" r:id="rId25"/>
    <p:sldId id="560" r:id="rId26"/>
    <p:sldId id="561" r:id="rId27"/>
    <p:sldId id="56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5568" userDrawn="1">
          <p15:clr>
            <a:srgbClr val="A4A3A4"/>
          </p15:clr>
        </p15:guide>
        <p15:guide id="4" orient="horz" pos="840" userDrawn="1">
          <p15:clr>
            <a:srgbClr val="A4A3A4"/>
          </p15:clr>
        </p15:guide>
        <p15:guide id="5" orient="horz" pos="504" userDrawn="1">
          <p15:clr>
            <a:srgbClr val="A4A3A4"/>
          </p15:clr>
        </p15:guide>
        <p15:guide id="6" orient="horz" pos="4080" userDrawn="1">
          <p15:clr>
            <a:srgbClr val="A4A3A4"/>
          </p15:clr>
        </p15:guide>
        <p15:guide id="7" pos="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mily Grecki" initials="EG" lastIdx="8" clrIdx="6">
    <p:extLst>
      <p:ext uri="{19B8F6BF-5375-455C-9EA6-DF929625EA0E}">
        <p15:presenceInfo xmlns:p15="http://schemas.microsoft.com/office/powerpoint/2012/main" userId="Emily Grecki" providerId="None"/>
      </p:ext>
    </p:extLst>
  </p:cmAuthor>
  <p:cmAuthor id="1" name="Michelle Pietromonaco" initials="MP" lastIdx="2" clrIdx="0">
    <p:extLst>
      <p:ext uri="{19B8F6BF-5375-455C-9EA6-DF929625EA0E}">
        <p15:presenceInfo xmlns:p15="http://schemas.microsoft.com/office/powerpoint/2012/main" userId="S::mpietromonaco@cainc.com::156befd1-1b04-40f4-a056-83bff00d069c" providerId="AD"/>
      </p:ext>
    </p:extLst>
  </p:cmAuthor>
  <p:cmAuthor id="2" name="Emily Ambrose" initials="EA" lastIdx="1" clrIdx="1">
    <p:extLst>
      <p:ext uri="{19B8F6BF-5375-455C-9EA6-DF929625EA0E}">
        <p15:presenceInfo xmlns:p15="http://schemas.microsoft.com/office/powerpoint/2012/main" userId="S::eambrose@cainc.com::cac3403e-15b1-42b4-938c-3849ba0f7b3d" providerId="AD"/>
      </p:ext>
    </p:extLst>
  </p:cmAuthor>
  <p:cmAuthor id="3" name="Nandini Gupta" initials="NG" lastIdx="5" clrIdx="2">
    <p:extLst>
      <p:ext uri="{19B8F6BF-5375-455C-9EA6-DF929625EA0E}">
        <p15:presenceInfo xmlns:p15="http://schemas.microsoft.com/office/powerpoint/2012/main" userId="Nandini Gupta" providerId="None"/>
      </p:ext>
    </p:extLst>
  </p:cmAuthor>
  <p:cmAuthor id="4" name="Ellen Ungaro" initials="EU" lastIdx="3" clrIdx="3">
    <p:extLst>
      <p:ext uri="{19B8F6BF-5375-455C-9EA6-DF929625EA0E}">
        <p15:presenceInfo xmlns:p15="http://schemas.microsoft.com/office/powerpoint/2012/main" userId="S::eungaro@cainc.com::f4290da0-fcc7-4f8b-9e25-97c35a36fa36" providerId="AD"/>
      </p:ext>
    </p:extLst>
  </p:cmAuthor>
  <p:cmAuthor id="5" name="Anne Capeci" initials="AC" lastIdx="5" clrIdx="4">
    <p:extLst>
      <p:ext uri="{19B8F6BF-5375-455C-9EA6-DF929625EA0E}">
        <p15:presenceInfo xmlns:p15="http://schemas.microsoft.com/office/powerpoint/2012/main" userId="S::acapeci@cainc.com::a36363c2-bb48-4d68-a4df-c9d9b699fa3d" providerId="AD"/>
      </p:ext>
    </p:extLst>
  </p:cmAuthor>
  <p:cmAuthor id="6" name="jrhill1414@gmail.com" initials="j"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F779"/>
    <a:srgbClr val="9BF758"/>
    <a:srgbClr val="B897D9"/>
    <a:srgbClr val="AA0165"/>
    <a:srgbClr val="AB0166"/>
    <a:srgbClr val="942092"/>
    <a:srgbClr val="941651"/>
    <a:srgbClr val="910059"/>
    <a:srgbClr val="900058"/>
    <a:srgbClr val="8800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C20BF-32AD-4A44-B982-C2DBE5C07148}" v="6" dt="2022-06-20T15:10:00.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51"/>
    <p:restoredTop sz="81156" autoAdjust="0"/>
  </p:normalViewPr>
  <p:slideViewPr>
    <p:cSldViewPr snapToGrid="0" snapToObjects="1">
      <p:cViewPr varScale="1">
        <p:scale>
          <a:sx n="98" d="100"/>
          <a:sy n="98" d="100"/>
        </p:scale>
        <p:origin x="1512" y="192"/>
      </p:cViewPr>
      <p:guideLst>
        <p:guide pos="5568"/>
        <p:guide orient="horz" pos="840"/>
        <p:guide orient="horz" pos="504"/>
        <p:guide orient="horz" pos="4080"/>
        <p:guide pos="816"/>
      </p:guideLst>
    </p:cSldViewPr>
  </p:slideViewPr>
  <p:notesTextViewPr>
    <p:cViewPr>
      <p:scale>
        <a:sx n="145" d="100"/>
        <a:sy n="145" d="100"/>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A36173-7C7B-6C4A-9D45-A2DCDCBFE3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4F41EC-2FB0-164B-BAAE-15ADD8C4CE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9BCF5F-2D39-574B-AAF8-E611B065B52D}" type="datetimeFigureOut">
              <a:rPr lang="en-US" smtClean="0"/>
              <a:pPr/>
              <a:t>6/27/22</a:t>
            </a:fld>
            <a:endParaRPr lang="en-US"/>
          </a:p>
        </p:txBody>
      </p:sp>
      <p:sp>
        <p:nvSpPr>
          <p:cNvPr id="4" name="Footer Placeholder 3">
            <a:extLst>
              <a:ext uri="{FF2B5EF4-FFF2-40B4-BE49-F238E27FC236}">
                <a16:creationId xmlns:a16="http://schemas.microsoft.com/office/drawing/2014/main" id="{129A2399-76CE-9C4C-8417-BA88F32A42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D7CE8F-6918-F34E-9F22-8A139814C6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B4F3FF-BC9D-FD4C-A419-730CBE986A80}" type="slidenum">
              <a:rPr lang="en-US" smtClean="0"/>
              <a:pPr/>
              <a:t>‹#›</a:t>
            </a:fld>
            <a:endParaRPr lang="en-US"/>
          </a:p>
        </p:txBody>
      </p:sp>
    </p:spTree>
    <p:extLst>
      <p:ext uri="{BB962C8B-B14F-4D97-AF65-F5344CB8AC3E}">
        <p14:creationId xmlns:p14="http://schemas.microsoft.com/office/powerpoint/2010/main" val="3273632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B8152-24B6-A34F-BD45-891F1584D10E}" type="datetimeFigureOut">
              <a:rPr lang="en-US" smtClean="0"/>
              <a:pPr/>
              <a:t>6/27/22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BF639-6FD4-A841-B3E5-1EC143CA2BE4}" type="slidenum">
              <a:rPr lang="en-US" smtClean="0"/>
              <a:pPr/>
              <a:t>‹#›</a:t>
            </a:fld>
            <a:endParaRPr lang="en-US"/>
          </a:p>
        </p:txBody>
      </p:sp>
    </p:spTree>
    <p:extLst>
      <p:ext uri="{BB962C8B-B14F-4D97-AF65-F5344CB8AC3E}">
        <p14:creationId xmlns:p14="http://schemas.microsoft.com/office/powerpoint/2010/main" val="211304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1</a:t>
            </a:fld>
            <a:endParaRPr lang="en-US"/>
          </a:p>
        </p:txBody>
      </p:sp>
    </p:spTree>
    <p:extLst>
      <p:ext uri="{BB962C8B-B14F-4D97-AF65-F5344CB8AC3E}">
        <p14:creationId xmlns:p14="http://schemas.microsoft.com/office/powerpoint/2010/main" val="87048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BLEND WORDS ROUTINE</a:t>
            </a:r>
          </a:p>
          <a:p>
            <a:pPr algn="l"/>
            <a:endParaRPr lang="en-US" sz="1200" b="0" i="0" u="none" strike="noStrike" baseline="0" dirty="0">
              <a:solidFill>
                <a:srgbClr val="000000"/>
              </a:solidFill>
              <a:latin typeface="AvenirForCA"/>
            </a:endParaRPr>
          </a:p>
          <a:p>
            <a:pPr algn="l"/>
            <a:r>
              <a:rPr lang="en-US" sz="1200" b="0" i="0" u="none" strike="noStrike" baseline="0" dirty="0">
                <a:solidFill>
                  <a:srgbClr val="000000"/>
                </a:solidFill>
                <a:latin typeface="AvenirForCA"/>
              </a:rPr>
              <a:t>Use the routine and have children blend sounds to say the words below.</a:t>
            </a:r>
            <a:endParaRPr lang="en-US" sz="1200" b="0" i="0" u="none" strike="noStrike" baseline="0" dirty="0">
              <a:latin typeface="AvenirForCA-DemiBold"/>
            </a:endParaRPr>
          </a:p>
          <a:p>
            <a:pPr algn="l"/>
            <a:r>
              <a:rPr lang="en-US" sz="1200" b="0" i="0" u="none" strike="noStrike" baseline="0" dirty="0">
                <a:latin typeface="AvenirForCA-DemiBold"/>
              </a:rPr>
              <a:t>heel</a:t>
            </a:r>
            <a:endParaRPr lang="en-US" sz="1200" b="0" i="0" u="none" strike="noStrike" baseline="0" dirty="0">
              <a:solidFill>
                <a:srgbClr val="000000"/>
              </a:solidFill>
              <a:latin typeface="AvenirForCA"/>
            </a:endParaRPr>
          </a:p>
          <a:p>
            <a:pPr algn="l"/>
            <a:r>
              <a:rPr lang="en-US" sz="1200" b="1" i="0" u="none" strike="noStrike" baseline="0" dirty="0">
                <a:latin typeface="AvenirForCA-DemiBold"/>
              </a:rPr>
              <a:t>weed</a:t>
            </a:r>
          </a:p>
          <a:p>
            <a:pPr algn="l"/>
            <a:r>
              <a:rPr lang="en-US" sz="1200" b="0" i="0" u="none" strike="noStrike" baseline="0" dirty="0">
                <a:latin typeface="AvenirForCA-DemiBold"/>
              </a:rPr>
              <a:t>peel</a:t>
            </a:r>
          </a:p>
          <a:p>
            <a:pPr algn="l"/>
            <a:r>
              <a:rPr lang="en-US" sz="1200" b="0" i="0" u="none" strike="noStrike" baseline="0" dirty="0">
                <a:latin typeface="AvenirForCA-DemiBold"/>
              </a:rPr>
              <a:t>need</a:t>
            </a:r>
          </a:p>
          <a:p>
            <a:pPr algn="l"/>
            <a:r>
              <a:rPr lang="en-US" sz="1200" b="0" i="0" u="none" strike="noStrike" baseline="0" dirty="0">
                <a:latin typeface="AvenirForCA-DemiBold"/>
              </a:rPr>
              <a:t>seen</a:t>
            </a:r>
          </a:p>
          <a:p>
            <a:pPr algn="l"/>
            <a:r>
              <a:rPr lang="en-US" sz="1200" b="0" i="0" u="none" strike="noStrike" baseline="0" dirty="0">
                <a:latin typeface="AvenirForCA-DemiBold"/>
              </a:rPr>
              <a:t>peek</a:t>
            </a:r>
            <a:endParaRPr lang="en-US" sz="1200" b="0" i="0" u="none" strike="noStrike" baseline="0" dirty="0">
              <a:solidFill>
                <a:srgbClr val="000000"/>
              </a:solidFill>
              <a:latin typeface="AvenirForCA"/>
            </a:endParaRP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10</a:t>
            </a:fld>
            <a:endParaRPr lang="en-US"/>
          </a:p>
        </p:txBody>
      </p:sp>
    </p:spTree>
    <p:extLst>
      <p:ext uri="{BB962C8B-B14F-4D97-AF65-F5344CB8AC3E}">
        <p14:creationId xmlns:p14="http://schemas.microsoft.com/office/powerpoint/2010/main" val="157516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004DCD"/>
                </a:solidFill>
                <a:latin typeface="AvenirForCA-Bold"/>
              </a:rPr>
              <a:t>BLEND WORDS ROUTINE</a:t>
            </a:r>
            <a:endParaRPr lang="en-US" sz="1200" b="1" i="0" u="none" strike="noStrike" baseline="0" dirty="0">
              <a:solidFill>
                <a:srgbClr val="FFFFFF"/>
              </a:solidFill>
              <a:latin typeface="AvenirForCA-Bold"/>
            </a:endParaRPr>
          </a:p>
          <a:p>
            <a:pPr algn="l"/>
            <a:endParaRPr lang="en-US" sz="1200" b="0" i="0" u="none" strike="noStrike" baseline="0" dirty="0">
              <a:solidFill>
                <a:srgbClr val="000000"/>
              </a:solidFill>
              <a:latin typeface="AvenirForCA"/>
            </a:endParaRPr>
          </a:p>
          <a:p>
            <a:pPr algn="l"/>
            <a:r>
              <a:rPr lang="en-US" sz="1200" b="0" i="0" u="none" strike="noStrike" baseline="0" dirty="0">
                <a:solidFill>
                  <a:srgbClr val="000000"/>
                </a:solidFill>
                <a:latin typeface="AvenirForCA"/>
              </a:rPr>
              <a:t>Use the routine and have children blend sounds to say the words below.</a:t>
            </a:r>
            <a:endParaRPr lang="en-US" sz="1200" b="0" i="0" u="none" strike="noStrike" baseline="0" dirty="0">
              <a:latin typeface="AvenirForCA-DemiBold"/>
            </a:endParaRPr>
          </a:p>
          <a:p>
            <a:pPr algn="l"/>
            <a:r>
              <a:rPr lang="en-US" sz="1200" b="0" i="0" u="none" strike="noStrike" baseline="0" dirty="0">
                <a:latin typeface="AvenirForCA-DemiBold"/>
              </a:rPr>
              <a:t>heel</a:t>
            </a:r>
            <a:endParaRPr lang="en-US" sz="1200" b="0" i="0" u="none" strike="noStrike" baseline="0" dirty="0">
              <a:solidFill>
                <a:srgbClr val="000000"/>
              </a:solidFill>
              <a:latin typeface="AvenirForCA"/>
            </a:endParaRPr>
          </a:p>
          <a:p>
            <a:pPr algn="l"/>
            <a:r>
              <a:rPr lang="en-US" sz="1200" b="0" i="0" u="none" strike="noStrike" baseline="0" dirty="0">
                <a:latin typeface="AvenirForCA-DemiBold"/>
              </a:rPr>
              <a:t>weed</a:t>
            </a:r>
          </a:p>
          <a:p>
            <a:pPr algn="l"/>
            <a:r>
              <a:rPr lang="en-US" sz="1200" b="1" i="0" u="none" strike="noStrike" baseline="0" dirty="0">
                <a:latin typeface="AvenirForCA-DemiBold"/>
              </a:rPr>
              <a:t>peel</a:t>
            </a:r>
          </a:p>
          <a:p>
            <a:pPr algn="l"/>
            <a:r>
              <a:rPr lang="en-US" sz="1200" b="0" i="0" u="none" strike="noStrike" baseline="0" dirty="0">
                <a:latin typeface="AvenirForCA-DemiBold"/>
              </a:rPr>
              <a:t>need</a:t>
            </a:r>
          </a:p>
          <a:p>
            <a:pPr algn="l"/>
            <a:r>
              <a:rPr lang="en-US" sz="1200" b="0" i="0" u="none" strike="noStrike" baseline="0" dirty="0">
                <a:latin typeface="AvenirForCA-DemiBold"/>
              </a:rPr>
              <a:t>seen</a:t>
            </a:r>
          </a:p>
          <a:p>
            <a:pPr algn="l"/>
            <a:r>
              <a:rPr lang="en-US" sz="1200" b="0" i="0" u="none" strike="noStrike" baseline="0" dirty="0">
                <a:latin typeface="AvenirForCA-DemiBold"/>
              </a:rPr>
              <a:t>peek</a:t>
            </a:r>
            <a:endParaRPr lang="en-US" sz="1200" b="0" i="0" u="none" strike="noStrike" baseline="0" dirty="0">
              <a:solidFill>
                <a:srgbClr val="000000"/>
              </a:solidFill>
              <a:latin typeface="AvenirForCA"/>
            </a:endParaRP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11</a:t>
            </a:fld>
            <a:endParaRPr lang="en-US"/>
          </a:p>
        </p:txBody>
      </p:sp>
    </p:spTree>
    <p:extLst>
      <p:ext uri="{BB962C8B-B14F-4D97-AF65-F5344CB8AC3E}">
        <p14:creationId xmlns:p14="http://schemas.microsoft.com/office/powerpoint/2010/main" val="589537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004DCD"/>
                </a:solidFill>
                <a:latin typeface="AvenirForCA-Bold"/>
              </a:rPr>
              <a:t>BLEND WORDS ROUTINE</a:t>
            </a:r>
            <a:endParaRPr lang="en-US" sz="1200" b="1" i="0" u="none" strike="noStrike" baseline="0" dirty="0">
              <a:solidFill>
                <a:srgbClr val="FFFFFF"/>
              </a:solidFill>
              <a:latin typeface="AvenirForCA-Bold"/>
            </a:endParaRPr>
          </a:p>
          <a:p>
            <a:pPr algn="l"/>
            <a:endParaRPr lang="en-US" sz="1200" b="0" i="0" u="none" strike="noStrike" baseline="0" dirty="0">
              <a:solidFill>
                <a:srgbClr val="000000"/>
              </a:solidFill>
              <a:latin typeface="AvenirForCA"/>
            </a:endParaRPr>
          </a:p>
          <a:p>
            <a:pPr algn="l"/>
            <a:r>
              <a:rPr lang="en-US" sz="1200" b="0" i="0" u="none" strike="noStrike" baseline="0" dirty="0">
                <a:solidFill>
                  <a:srgbClr val="000000"/>
                </a:solidFill>
                <a:latin typeface="AvenirForCA"/>
              </a:rPr>
              <a:t>Use the routine and have children blend sounds to say the words below.</a:t>
            </a:r>
            <a:endParaRPr lang="en-US" sz="1200" b="0" i="0" u="none" strike="noStrike" baseline="0" dirty="0">
              <a:latin typeface="AvenirForCA-DemiBold"/>
            </a:endParaRPr>
          </a:p>
          <a:p>
            <a:pPr algn="l"/>
            <a:r>
              <a:rPr lang="en-US" sz="1200" b="0" i="0" u="none" strike="noStrike" baseline="0" dirty="0">
                <a:latin typeface="AvenirForCA-DemiBold"/>
              </a:rPr>
              <a:t>heel</a:t>
            </a:r>
            <a:endParaRPr lang="en-US" sz="1200" b="0" i="0" u="none" strike="noStrike" baseline="0" dirty="0">
              <a:solidFill>
                <a:srgbClr val="000000"/>
              </a:solidFill>
              <a:latin typeface="AvenirForCA"/>
            </a:endParaRPr>
          </a:p>
          <a:p>
            <a:pPr algn="l"/>
            <a:r>
              <a:rPr lang="en-US" sz="1200" b="0" i="0" u="none" strike="noStrike" baseline="0" dirty="0">
                <a:latin typeface="AvenirForCA-DemiBold"/>
              </a:rPr>
              <a:t>weed</a:t>
            </a:r>
          </a:p>
          <a:p>
            <a:pPr algn="l"/>
            <a:r>
              <a:rPr lang="en-US" sz="1200" b="0" i="0" u="none" strike="noStrike" baseline="0" dirty="0">
                <a:latin typeface="AvenirForCA-DemiBold"/>
              </a:rPr>
              <a:t>peel</a:t>
            </a:r>
          </a:p>
          <a:p>
            <a:pPr algn="l"/>
            <a:r>
              <a:rPr lang="en-US" sz="1200" b="1" i="0" u="none" strike="noStrike" baseline="0" dirty="0">
                <a:latin typeface="AvenirForCA-DemiBold"/>
              </a:rPr>
              <a:t>need</a:t>
            </a:r>
          </a:p>
          <a:p>
            <a:pPr algn="l"/>
            <a:r>
              <a:rPr lang="en-US" sz="1200" b="0" i="0" u="none" strike="noStrike" baseline="0" dirty="0">
                <a:latin typeface="AvenirForCA-DemiBold"/>
              </a:rPr>
              <a:t>seen</a:t>
            </a:r>
          </a:p>
          <a:p>
            <a:pPr algn="l"/>
            <a:r>
              <a:rPr lang="en-US" sz="1200" b="0" i="0" u="none" strike="noStrike" baseline="0" dirty="0">
                <a:latin typeface="AvenirForCA-DemiBold"/>
              </a:rPr>
              <a:t>peek</a:t>
            </a:r>
            <a:endParaRPr lang="en-US" sz="1200" b="0" i="0" u="none" strike="noStrike" baseline="0" dirty="0">
              <a:solidFill>
                <a:srgbClr val="000000"/>
              </a:solidFill>
              <a:latin typeface="AvenirForCA"/>
            </a:endParaRP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12</a:t>
            </a:fld>
            <a:endParaRPr lang="en-US"/>
          </a:p>
        </p:txBody>
      </p:sp>
    </p:spTree>
    <p:extLst>
      <p:ext uri="{BB962C8B-B14F-4D97-AF65-F5344CB8AC3E}">
        <p14:creationId xmlns:p14="http://schemas.microsoft.com/office/powerpoint/2010/main" val="2165838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004DCD"/>
                </a:solidFill>
                <a:latin typeface="AvenirForCA-Bold"/>
              </a:rPr>
              <a:t>BLEND WORDS ROUTINE</a:t>
            </a:r>
            <a:endParaRPr lang="en-US" sz="1200" b="1" i="0" u="none" strike="noStrike" baseline="0" dirty="0">
              <a:solidFill>
                <a:srgbClr val="FFFFFF"/>
              </a:solidFill>
              <a:latin typeface="AvenirForCA-Bold"/>
            </a:endParaRPr>
          </a:p>
          <a:p>
            <a:pPr algn="l"/>
            <a:endParaRPr lang="en-US" sz="1200" b="0" i="0" u="none" strike="noStrike" baseline="0" dirty="0">
              <a:solidFill>
                <a:srgbClr val="000000"/>
              </a:solidFill>
              <a:latin typeface="AvenirForCA"/>
            </a:endParaRPr>
          </a:p>
          <a:p>
            <a:pPr algn="l"/>
            <a:r>
              <a:rPr lang="en-US" sz="1200" b="0" i="0" u="none" strike="noStrike" baseline="0" dirty="0">
                <a:solidFill>
                  <a:srgbClr val="000000"/>
                </a:solidFill>
                <a:latin typeface="AvenirForCA"/>
              </a:rPr>
              <a:t>Use the routine and have children blend sounds to say the words below.</a:t>
            </a:r>
            <a:endParaRPr lang="en-US" sz="1200" b="0" i="0" u="none" strike="noStrike" baseline="0" dirty="0">
              <a:latin typeface="AvenirForCA-DemiBold"/>
            </a:endParaRPr>
          </a:p>
          <a:p>
            <a:pPr algn="l"/>
            <a:r>
              <a:rPr lang="en-US" sz="1200" b="0" i="0" u="none" strike="noStrike" baseline="0" dirty="0">
                <a:latin typeface="AvenirForCA-DemiBold"/>
              </a:rPr>
              <a:t>heel</a:t>
            </a:r>
            <a:endParaRPr lang="en-US" sz="1200" b="0" i="0" u="none" strike="noStrike" baseline="0" dirty="0">
              <a:solidFill>
                <a:srgbClr val="000000"/>
              </a:solidFill>
              <a:latin typeface="AvenirForCA"/>
            </a:endParaRPr>
          </a:p>
          <a:p>
            <a:pPr algn="l"/>
            <a:r>
              <a:rPr lang="en-US" sz="1200" b="0" i="0" u="none" strike="noStrike" baseline="0" dirty="0">
                <a:latin typeface="AvenirForCA-DemiBold"/>
              </a:rPr>
              <a:t>weed</a:t>
            </a:r>
          </a:p>
          <a:p>
            <a:pPr algn="l"/>
            <a:r>
              <a:rPr lang="en-US" sz="1200" b="0" i="0" u="none" strike="noStrike" baseline="0" dirty="0">
                <a:latin typeface="AvenirForCA-DemiBold"/>
              </a:rPr>
              <a:t>peel</a:t>
            </a:r>
          </a:p>
          <a:p>
            <a:pPr algn="l"/>
            <a:r>
              <a:rPr lang="en-US" sz="1200" b="0" i="0" u="none" strike="noStrike" baseline="0" dirty="0">
                <a:latin typeface="AvenirForCA-DemiBold"/>
              </a:rPr>
              <a:t>need</a:t>
            </a:r>
          </a:p>
          <a:p>
            <a:pPr algn="l"/>
            <a:r>
              <a:rPr lang="en-US" sz="1200" b="1" i="0" u="none" strike="noStrike" baseline="0" dirty="0">
                <a:latin typeface="AvenirForCA-DemiBold"/>
              </a:rPr>
              <a:t>seen</a:t>
            </a:r>
          </a:p>
          <a:p>
            <a:pPr algn="l"/>
            <a:r>
              <a:rPr lang="en-US" sz="1200" b="0" i="0" u="none" strike="noStrike" baseline="0" dirty="0">
                <a:latin typeface="AvenirForCA-DemiBold"/>
              </a:rPr>
              <a:t>peek</a:t>
            </a:r>
            <a:endParaRPr lang="en-US" sz="1200" b="0" i="0" u="none" strike="noStrike" baseline="0" dirty="0">
              <a:solidFill>
                <a:srgbClr val="000000"/>
              </a:solidFill>
              <a:latin typeface="AvenirForCA"/>
            </a:endParaRP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13</a:t>
            </a:fld>
            <a:endParaRPr lang="en-US"/>
          </a:p>
        </p:txBody>
      </p:sp>
    </p:spTree>
    <p:extLst>
      <p:ext uri="{BB962C8B-B14F-4D97-AF65-F5344CB8AC3E}">
        <p14:creationId xmlns:p14="http://schemas.microsoft.com/office/powerpoint/2010/main" val="197872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004DCD"/>
                </a:solidFill>
                <a:latin typeface="AvenirForCA-Bold"/>
              </a:rPr>
              <a:t>BLEND WORDS ROUTINE</a:t>
            </a:r>
            <a:endParaRPr lang="en-US" sz="1200" b="1" i="0" u="none" strike="noStrike" baseline="0" dirty="0">
              <a:solidFill>
                <a:srgbClr val="FFFFFF"/>
              </a:solidFill>
              <a:latin typeface="AvenirForCA-Bold"/>
            </a:endParaRPr>
          </a:p>
          <a:p>
            <a:pPr algn="l"/>
            <a:endParaRPr lang="en-US" sz="1200" b="0" i="0" u="none" strike="noStrike" baseline="0" dirty="0">
              <a:solidFill>
                <a:srgbClr val="000000"/>
              </a:solidFill>
              <a:latin typeface="AvenirForCA"/>
            </a:endParaRPr>
          </a:p>
          <a:p>
            <a:pPr algn="l"/>
            <a:r>
              <a:rPr lang="en-US" sz="1200" b="0" i="0" u="none" strike="noStrike" baseline="0" dirty="0">
                <a:solidFill>
                  <a:srgbClr val="000000"/>
                </a:solidFill>
                <a:latin typeface="AvenirForCA"/>
              </a:rPr>
              <a:t>Use the routine and have children blend sounds to say the words below.</a:t>
            </a:r>
            <a:endParaRPr lang="en-US" sz="1200" b="0" i="0" u="none" strike="noStrike" baseline="0" dirty="0">
              <a:latin typeface="AvenirForCA-DemiBold"/>
            </a:endParaRPr>
          </a:p>
          <a:p>
            <a:pPr algn="l"/>
            <a:r>
              <a:rPr lang="en-US" sz="1200" b="0" i="0" u="none" strike="noStrike" baseline="0" dirty="0">
                <a:latin typeface="AvenirForCA-DemiBold"/>
              </a:rPr>
              <a:t>heel</a:t>
            </a:r>
            <a:endParaRPr lang="en-US" sz="1200" b="0" i="0" u="none" strike="noStrike" baseline="0" dirty="0">
              <a:solidFill>
                <a:srgbClr val="000000"/>
              </a:solidFill>
              <a:latin typeface="AvenirForCA"/>
            </a:endParaRPr>
          </a:p>
          <a:p>
            <a:pPr algn="l"/>
            <a:r>
              <a:rPr lang="en-US" sz="1200" b="0" i="0" u="none" strike="noStrike" baseline="0" dirty="0">
                <a:latin typeface="AvenirForCA-DemiBold"/>
              </a:rPr>
              <a:t>weed</a:t>
            </a:r>
          </a:p>
          <a:p>
            <a:pPr algn="l"/>
            <a:r>
              <a:rPr lang="en-US" sz="1200" b="0" i="0" u="none" strike="noStrike" baseline="0" dirty="0">
                <a:latin typeface="AvenirForCA-DemiBold"/>
              </a:rPr>
              <a:t>peel</a:t>
            </a:r>
          </a:p>
          <a:p>
            <a:pPr algn="l"/>
            <a:r>
              <a:rPr lang="en-US" sz="1200" b="0" i="0" u="none" strike="noStrike" baseline="0" dirty="0">
                <a:latin typeface="AvenirForCA-DemiBold"/>
              </a:rPr>
              <a:t>need</a:t>
            </a:r>
          </a:p>
          <a:p>
            <a:pPr algn="l"/>
            <a:r>
              <a:rPr lang="en-US" sz="1200" b="0" i="0" u="none" strike="noStrike" baseline="0" dirty="0">
                <a:latin typeface="AvenirForCA-DemiBold"/>
              </a:rPr>
              <a:t>seen</a:t>
            </a:r>
          </a:p>
          <a:p>
            <a:pPr algn="l"/>
            <a:r>
              <a:rPr lang="en-US" sz="1200" b="1" i="0" u="none" strike="noStrike" baseline="0" dirty="0">
                <a:latin typeface="AvenirForCA-DemiBold"/>
              </a:rPr>
              <a:t>peek</a:t>
            </a:r>
            <a:endParaRPr lang="en-US" sz="1200" b="1" i="0" u="none" strike="noStrike" baseline="0" dirty="0">
              <a:solidFill>
                <a:srgbClr val="000000"/>
              </a:solidFill>
              <a:latin typeface="AvenirForCA"/>
            </a:endParaRP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14</a:t>
            </a:fld>
            <a:endParaRPr lang="en-US"/>
          </a:p>
        </p:txBody>
      </p:sp>
    </p:spTree>
    <p:extLst>
      <p:ext uri="{BB962C8B-B14F-4D97-AF65-F5344CB8AC3E}">
        <p14:creationId xmlns:p14="http://schemas.microsoft.com/office/powerpoint/2010/main" val="2945537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FFFFFF"/>
                </a:solidFill>
                <a:latin typeface="AvenirForCA-Bold"/>
              </a:rPr>
              <a:t>TEACH: </a:t>
            </a:r>
            <a:r>
              <a:rPr lang="en-US" sz="1800" b="0" i="0" u="none" strike="noStrike" baseline="0" dirty="0">
                <a:solidFill>
                  <a:srgbClr val="000000"/>
                </a:solidFill>
                <a:latin typeface="AvenirForCA"/>
              </a:rPr>
              <a:t>Introduce this week’s high-frequency words </a:t>
            </a:r>
            <a:r>
              <a:rPr lang="en-US" sz="1800" b="1" i="1" u="none" strike="noStrike" baseline="0" dirty="0">
                <a:solidFill>
                  <a:srgbClr val="000000"/>
                </a:solidFill>
                <a:latin typeface="AvenirForCA-Italic"/>
              </a:rPr>
              <a:t>do</a:t>
            </a:r>
            <a:r>
              <a:rPr lang="en-US" sz="1800" b="0" i="1" u="none" strike="noStrike" baseline="0" dirty="0">
                <a:solidFill>
                  <a:srgbClr val="000000"/>
                </a:solidFill>
                <a:latin typeface="AvenirForCA-Italic"/>
              </a:rPr>
              <a:t>, into, very, </a:t>
            </a:r>
            <a:r>
              <a:rPr lang="en-US" sz="1800" b="0" i="0" u="none" strike="noStrike" baseline="0" dirty="0">
                <a:solidFill>
                  <a:srgbClr val="000000"/>
                </a:solidFill>
                <a:latin typeface="AvenirForCA"/>
              </a:rPr>
              <a:t>and </a:t>
            </a:r>
            <a:r>
              <a:rPr lang="en-US" sz="1800" b="0" i="1" u="none" strike="noStrike" baseline="0" dirty="0">
                <a:solidFill>
                  <a:srgbClr val="000000"/>
                </a:solidFill>
                <a:latin typeface="AvenirForCA-Italic"/>
              </a:rPr>
              <a:t>who</a:t>
            </a:r>
            <a:r>
              <a:rPr lang="en-US" sz="1800" b="0" i="0" u="none" strike="noStrike" baseline="0" dirty="0">
                <a:solidFill>
                  <a:srgbClr val="000000"/>
                </a:solidFill>
                <a:latin typeface="AvenirForCA"/>
              </a:rPr>
              <a:t>.</a:t>
            </a:r>
          </a:p>
          <a:p>
            <a:pPr algn="l"/>
            <a:endParaRPr lang="en-US" sz="1800" b="0" i="0" u="none" strike="noStrike" baseline="0" dirty="0">
              <a:solidFill>
                <a:srgbClr val="000000"/>
              </a:solidFill>
              <a:latin typeface="AvenirForCA"/>
            </a:endParaRPr>
          </a:p>
          <a:p>
            <a:pPr algn="l"/>
            <a:r>
              <a:rPr lang="en-US" sz="1800" b="1" i="0" u="none" strike="noStrike" baseline="0" dirty="0">
                <a:solidFill>
                  <a:srgbClr val="004DCD"/>
                </a:solidFill>
                <a:latin typeface="AvenirForCA-Bold"/>
              </a:rPr>
              <a:t>SUPER WORDS ROUTINE</a:t>
            </a:r>
          </a:p>
          <a:p>
            <a:pPr algn="l"/>
            <a:r>
              <a:rPr lang="en-US" sz="1800" b="1" i="0" u="none" strike="noStrike" baseline="0" dirty="0">
                <a:solidFill>
                  <a:srgbClr val="000000"/>
                </a:solidFill>
                <a:latin typeface="AvenirForCA-Bold"/>
              </a:rPr>
              <a:t>See and Say the Word: </a:t>
            </a:r>
            <a:r>
              <a:rPr lang="en-US" sz="1800" b="0" i="0" u="none" strike="noStrike" baseline="0" dirty="0">
                <a:solidFill>
                  <a:srgbClr val="000000"/>
                </a:solidFill>
                <a:latin typeface="AvenirForCA"/>
              </a:rPr>
              <a:t>Display the </a:t>
            </a:r>
            <a:r>
              <a:rPr lang="en-US" sz="1800" b="1" i="0" u="none" strike="noStrike" baseline="0" dirty="0">
                <a:solidFill>
                  <a:srgbClr val="000000"/>
                </a:solidFill>
                <a:latin typeface="AvenirForCA-DemiBold"/>
              </a:rPr>
              <a:t>Super Word Card</a:t>
            </a:r>
            <a:r>
              <a:rPr lang="en-US" sz="1800" b="0" i="0" u="none" strike="noStrike" baseline="0" dirty="0">
                <a:solidFill>
                  <a:srgbClr val="000000"/>
                </a:solidFill>
                <a:latin typeface="AvenirForCA"/>
              </a:rPr>
              <a:t>. Read the word and have children repeat it. Read the context sentences on the back of the card.</a:t>
            </a:r>
          </a:p>
          <a:p>
            <a:pPr algn="l"/>
            <a:endParaRPr lang="en-US" sz="1800" b="0" i="0" u="none" strike="noStrike" baseline="0" dirty="0">
              <a:solidFill>
                <a:srgbClr val="000000"/>
              </a:solidFill>
              <a:latin typeface="AvenirForCA"/>
            </a:endParaRPr>
          </a:p>
          <a:p>
            <a:pPr marL="457200" marR="0" lvl="1">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Do</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like this game?</a:t>
            </a:r>
          </a:p>
          <a:p>
            <a:pPr marL="457200" marR="0" lvl="1">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do</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play it?</a:t>
            </a:r>
          </a:p>
          <a:p>
            <a:pPr lvl="1"/>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Do</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your work before we play.</a:t>
            </a:r>
            <a:endParaRPr lang="en-US" sz="1800" b="0" i="0" u="none" strike="noStrike" baseline="0" dirty="0">
              <a:solidFill>
                <a:srgbClr val="000000"/>
              </a:solidFill>
              <a:latin typeface="AvenirForCA"/>
            </a:endParaRPr>
          </a:p>
          <a:p>
            <a:pPr marL="0" marR="0">
              <a:spcBef>
                <a:spcPts val="0"/>
              </a:spcBef>
              <a:spcAft>
                <a:spcPts val="0"/>
              </a:spcAft>
            </a:pPr>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800" b="1" i="0" u="none" strike="noStrike" baseline="0" dirty="0">
                <a:solidFill>
                  <a:srgbClr val="000000"/>
                </a:solidFill>
                <a:latin typeface="AvenirForCA-Bold"/>
              </a:rPr>
              <a:t>Spell the Word: </a:t>
            </a:r>
            <a:r>
              <a:rPr lang="en-US" sz="1800" b="0" i="0" u="none" strike="noStrike" baseline="0" dirty="0">
                <a:solidFill>
                  <a:srgbClr val="000000"/>
                </a:solidFill>
                <a:latin typeface="AvenirForCA"/>
              </a:rPr>
              <a:t>Have children say the letters in the word. Review known sound-spellings and have children say them with you. </a:t>
            </a:r>
            <a:r>
              <a:rPr lang="en-US" sz="1200" kern="1200" dirty="0">
                <a:solidFill>
                  <a:schemeClr val="tx1"/>
                </a:solidFill>
                <a:latin typeface="+mn-lt"/>
                <a:ea typeface="+mn-ea"/>
                <a:cs typeface="+mn-cs"/>
              </a:rPr>
              <a:t>Point out that the letters in Super Words may not always follow the rules. Pronounce any unfamiliar parts of the word and have children repeat after you. </a:t>
            </a:r>
          </a:p>
          <a:p>
            <a:pPr algn="l"/>
            <a:endParaRPr lang="en-US" sz="1800" b="0" i="0" u="none" strike="noStrike" baseline="0" dirty="0">
              <a:solidFill>
                <a:srgbClr val="000000"/>
              </a:solidFill>
              <a:latin typeface="AvenirForCA"/>
            </a:endParaRPr>
          </a:p>
          <a:p>
            <a:pPr algn="l"/>
            <a:r>
              <a:rPr lang="en-US" sz="1800" b="1" i="0" u="none" strike="noStrike" baseline="0" dirty="0">
                <a:solidFill>
                  <a:srgbClr val="000000"/>
                </a:solidFill>
                <a:latin typeface="AvenirForCA-Bold"/>
              </a:rPr>
              <a:t>Write the Word: </a:t>
            </a:r>
            <a:r>
              <a:rPr lang="en-US" sz="1800" b="0" i="0" u="none" strike="noStrike" baseline="0" dirty="0">
                <a:solidFill>
                  <a:srgbClr val="000000"/>
                </a:solidFill>
                <a:latin typeface="AvenirForCA"/>
              </a:rPr>
              <a:t>Have children write the word on a piece of paper and check their spelling.</a:t>
            </a:r>
          </a:p>
          <a:p>
            <a:pPr algn="l"/>
            <a:endParaRPr lang="en-US" sz="1800" b="1" i="0" u="none" strike="noStrike" baseline="0" dirty="0">
              <a:solidFill>
                <a:srgbClr val="004DCD"/>
              </a:solidFill>
              <a:latin typeface="AvenirForCA-Bold"/>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15</a:t>
            </a:fld>
            <a:endParaRPr lang="en-US"/>
          </a:p>
        </p:txBody>
      </p:sp>
    </p:spTree>
    <p:extLst>
      <p:ext uri="{BB962C8B-B14F-4D97-AF65-F5344CB8AC3E}">
        <p14:creationId xmlns:p14="http://schemas.microsoft.com/office/powerpoint/2010/main" val="2119268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FFFFFF"/>
                </a:solidFill>
                <a:latin typeface="AvenirForCA-Bold"/>
              </a:rPr>
              <a:t>TEACH: </a:t>
            </a:r>
            <a:r>
              <a:rPr lang="en-US" sz="1200" b="0" i="0" u="none" strike="noStrike" baseline="0" dirty="0">
                <a:solidFill>
                  <a:srgbClr val="000000"/>
                </a:solidFill>
                <a:latin typeface="AvenirForCA"/>
              </a:rPr>
              <a:t>Introduce this week’s high-frequency words </a:t>
            </a:r>
            <a:r>
              <a:rPr lang="en-US" sz="1200" b="0" i="1" u="none" strike="noStrike" baseline="0" dirty="0">
                <a:solidFill>
                  <a:srgbClr val="000000"/>
                </a:solidFill>
                <a:latin typeface="AvenirForCA-Italic"/>
              </a:rPr>
              <a:t>do, </a:t>
            </a:r>
            <a:r>
              <a:rPr lang="en-US" sz="1200" b="1" i="1" u="none" strike="noStrike" baseline="0" dirty="0">
                <a:solidFill>
                  <a:srgbClr val="000000"/>
                </a:solidFill>
                <a:latin typeface="AvenirForCA-Italic"/>
              </a:rPr>
              <a:t>into</a:t>
            </a:r>
            <a:r>
              <a:rPr lang="en-US" sz="1200" b="0" i="1" u="none" strike="noStrike" baseline="0" dirty="0">
                <a:solidFill>
                  <a:srgbClr val="000000"/>
                </a:solidFill>
                <a:latin typeface="AvenirForCA-Italic"/>
              </a:rPr>
              <a:t>, very, </a:t>
            </a:r>
            <a:r>
              <a:rPr lang="en-US" sz="1200" b="0" i="0" u="none" strike="noStrike" baseline="0" dirty="0">
                <a:solidFill>
                  <a:srgbClr val="000000"/>
                </a:solidFill>
                <a:latin typeface="AvenirForCA"/>
              </a:rPr>
              <a:t>and </a:t>
            </a:r>
            <a:r>
              <a:rPr lang="en-US" sz="1200" b="0" i="1" u="none" strike="noStrike" baseline="0" dirty="0">
                <a:solidFill>
                  <a:srgbClr val="000000"/>
                </a:solidFill>
                <a:latin typeface="AvenirForCA-Italic"/>
              </a:rPr>
              <a:t>who</a:t>
            </a:r>
            <a:r>
              <a:rPr lang="en-US" sz="1200" b="0" i="0" u="none" strike="noStrike" baseline="0" dirty="0">
                <a:solidFill>
                  <a:srgbClr val="000000"/>
                </a:solidFill>
                <a:latin typeface="AvenirForCA"/>
              </a:rPr>
              <a:t>.</a:t>
            </a:r>
          </a:p>
          <a:p>
            <a:pPr algn="l"/>
            <a:endParaRPr lang="en-US" sz="1200" b="1" i="0" u="none" strike="noStrike" baseline="0" dirty="0">
              <a:solidFill>
                <a:srgbClr val="004DCD"/>
              </a:solidFill>
              <a:latin typeface="AvenirForCA-Bold"/>
            </a:endParaRPr>
          </a:p>
          <a:p>
            <a:pPr algn="l"/>
            <a:r>
              <a:rPr lang="en-US" sz="1200" b="1" i="0" u="none" strike="noStrike" baseline="0" dirty="0">
                <a:solidFill>
                  <a:srgbClr val="004DCD"/>
                </a:solidFill>
                <a:latin typeface="AvenirForCA-Bold"/>
              </a:rPr>
              <a:t>SUPER WORDS ROUTINE</a:t>
            </a:r>
          </a:p>
          <a:p>
            <a:pPr algn="l"/>
            <a:r>
              <a:rPr lang="en-US" sz="1200" b="1" i="0" u="none" strike="noStrike" baseline="0" dirty="0">
                <a:solidFill>
                  <a:srgbClr val="000000"/>
                </a:solidFill>
                <a:latin typeface="AvenirForCA-Bold"/>
              </a:rPr>
              <a:t>See and Say the Word: </a:t>
            </a:r>
            <a:r>
              <a:rPr lang="en-US" sz="1200" b="0" i="0" u="none" strike="noStrike" baseline="0" dirty="0">
                <a:solidFill>
                  <a:srgbClr val="000000"/>
                </a:solidFill>
                <a:latin typeface="AvenirForCA"/>
              </a:rPr>
              <a:t>Display the </a:t>
            </a:r>
            <a:r>
              <a:rPr lang="en-US" sz="1200" b="1" i="0" u="none" strike="noStrike" baseline="0" dirty="0">
                <a:solidFill>
                  <a:srgbClr val="000000"/>
                </a:solidFill>
                <a:latin typeface="AvenirForCA-DemiBold"/>
              </a:rPr>
              <a:t>Super Word Card</a:t>
            </a:r>
            <a:r>
              <a:rPr lang="en-US" sz="1200" b="0" i="0" u="none" strike="noStrike" baseline="0" dirty="0">
                <a:solidFill>
                  <a:srgbClr val="000000"/>
                </a:solidFill>
                <a:latin typeface="AvenirForCA"/>
              </a:rPr>
              <a:t>. Read the word and have children repeat it. Read the context sentences on the back of the card.</a:t>
            </a:r>
          </a:p>
          <a:p>
            <a:pPr algn="l"/>
            <a:endParaRPr lang="en-US" sz="1200" b="0" i="0" u="none" strike="noStrike" baseline="0" dirty="0">
              <a:solidFill>
                <a:srgbClr val="000000"/>
              </a:solidFill>
              <a:latin typeface="AvenirForCA"/>
            </a:endParaRPr>
          </a:p>
          <a:p>
            <a:pPr marL="457200" marR="0" lvl="1">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into</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house.</a:t>
            </a:r>
          </a:p>
          <a:p>
            <a:pPr marL="457200" marR="0" lvl="1">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 not bump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into</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chair.</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Cut the melon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into</a:t>
            </a:r>
            <a:r>
              <a:rPr lang="en-US" sz="1800" dirty="0">
                <a:effectLst/>
                <a:latin typeface="Calibri" panose="020F0502020204030204" pitchFamily="34" charset="0"/>
                <a:ea typeface="Calibri" panose="020F0502020204030204" pitchFamily="34" charset="0"/>
                <a:cs typeface="Times New Roman" panose="02020603050405020304" pitchFamily="18" charset="0"/>
              </a:rPr>
              <a:t> pieces. </a:t>
            </a:r>
            <a:endParaRPr lang="en-US" sz="1200" b="0" i="0" u="none" strike="noStrike" baseline="0" dirty="0">
              <a:solidFill>
                <a:srgbClr val="000000"/>
              </a:solidFill>
              <a:latin typeface="AvenirForCA"/>
            </a:endParaRPr>
          </a:p>
          <a:p>
            <a:pPr marL="0" marR="0">
              <a:spcBef>
                <a:spcPts val="0"/>
              </a:spcBef>
              <a:spcAft>
                <a:spcPts val="0"/>
              </a:spcAft>
            </a:pPr>
            <a:endParaRPr lang="en-US" sz="12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AvenirForCA-Bold"/>
              </a:rPr>
              <a:t>Spell the Word: </a:t>
            </a:r>
            <a:r>
              <a:rPr lang="en-US" sz="1800" b="0" i="0" u="none" strike="noStrike" baseline="0" dirty="0">
                <a:solidFill>
                  <a:srgbClr val="000000"/>
                </a:solidFill>
                <a:latin typeface="AvenirForCA"/>
              </a:rPr>
              <a:t>Have children say the letters in the word. Review known sound-spellings and have children say them with you. </a:t>
            </a:r>
            <a:r>
              <a:rPr lang="en-US" sz="1200" kern="1200" dirty="0">
                <a:solidFill>
                  <a:schemeClr val="tx1"/>
                </a:solidFill>
                <a:latin typeface="+mn-lt"/>
                <a:ea typeface="+mn-ea"/>
                <a:cs typeface="+mn-cs"/>
              </a:rPr>
              <a:t>Point out that the letters in Super Words may not always follow the rules. Pronounce any unfamiliar parts of the word and have children repeat after you. </a:t>
            </a:r>
          </a:p>
          <a:p>
            <a:pPr algn="l"/>
            <a:endParaRPr lang="en-US" sz="1200" b="0" i="0" u="none" strike="noStrike" baseline="0" dirty="0">
              <a:solidFill>
                <a:srgbClr val="000000"/>
              </a:solidFill>
              <a:latin typeface="AvenirForCA"/>
            </a:endParaRPr>
          </a:p>
          <a:p>
            <a:pPr algn="l"/>
            <a:r>
              <a:rPr lang="en-US" sz="1200" b="1" i="0" u="none" strike="noStrike" baseline="0" dirty="0">
                <a:solidFill>
                  <a:srgbClr val="000000"/>
                </a:solidFill>
                <a:latin typeface="AvenirForCA-Bold"/>
              </a:rPr>
              <a:t>Write the Word: </a:t>
            </a:r>
            <a:r>
              <a:rPr lang="en-US" sz="1200" b="0" i="0" u="none" strike="noStrike" baseline="0" dirty="0">
                <a:solidFill>
                  <a:srgbClr val="000000"/>
                </a:solidFill>
                <a:latin typeface="AvenirForCA"/>
              </a:rPr>
              <a:t>Have children write the word on a piece of paper and check their spelling.</a:t>
            </a:r>
          </a:p>
          <a:p>
            <a:pPr algn="l"/>
            <a:endParaRPr lang="en-US" sz="1200" b="1" i="0" u="none" strike="noStrike" baseline="0" dirty="0">
              <a:solidFill>
                <a:srgbClr val="004DCD"/>
              </a:solidFill>
              <a:latin typeface="AvenirForCA-Bold"/>
            </a:endParaRP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16</a:t>
            </a:fld>
            <a:endParaRPr lang="en-US"/>
          </a:p>
        </p:txBody>
      </p:sp>
    </p:spTree>
    <p:extLst>
      <p:ext uri="{BB962C8B-B14F-4D97-AF65-F5344CB8AC3E}">
        <p14:creationId xmlns:p14="http://schemas.microsoft.com/office/powerpoint/2010/main" val="1398475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FFFFFF"/>
                </a:solidFill>
                <a:latin typeface="AvenirForCA-Bold"/>
              </a:rPr>
              <a:t>TEACH: </a:t>
            </a:r>
            <a:r>
              <a:rPr lang="en-US" sz="1200" b="0" i="0" u="none" strike="noStrike" baseline="0" dirty="0">
                <a:solidFill>
                  <a:srgbClr val="000000"/>
                </a:solidFill>
                <a:latin typeface="AvenirForCA"/>
              </a:rPr>
              <a:t>Introduce this week’s high-frequency words </a:t>
            </a:r>
            <a:r>
              <a:rPr lang="en-US" sz="1200" b="0" i="1" u="none" strike="noStrike" baseline="0" dirty="0">
                <a:solidFill>
                  <a:srgbClr val="000000"/>
                </a:solidFill>
                <a:latin typeface="AvenirForCA-Italic"/>
              </a:rPr>
              <a:t>do, into, </a:t>
            </a:r>
            <a:r>
              <a:rPr lang="en-US" sz="1200" b="1" i="1" u="none" strike="noStrike" baseline="0" dirty="0">
                <a:solidFill>
                  <a:srgbClr val="000000"/>
                </a:solidFill>
                <a:latin typeface="AvenirForCA-Italic"/>
              </a:rPr>
              <a:t>very</a:t>
            </a:r>
            <a:r>
              <a:rPr lang="en-US" sz="1200" b="0" i="1" u="none" strike="noStrike" baseline="0" dirty="0">
                <a:solidFill>
                  <a:srgbClr val="000000"/>
                </a:solidFill>
                <a:latin typeface="AvenirForCA-Italic"/>
              </a:rPr>
              <a:t>, </a:t>
            </a:r>
            <a:r>
              <a:rPr lang="en-US" sz="1200" b="0" i="0" u="none" strike="noStrike" baseline="0" dirty="0">
                <a:solidFill>
                  <a:srgbClr val="000000"/>
                </a:solidFill>
                <a:latin typeface="AvenirForCA"/>
              </a:rPr>
              <a:t>and </a:t>
            </a:r>
            <a:r>
              <a:rPr lang="en-US" sz="1200" b="0" i="1" u="none" strike="noStrike" baseline="0" dirty="0">
                <a:solidFill>
                  <a:srgbClr val="000000"/>
                </a:solidFill>
                <a:latin typeface="AvenirForCA-Italic"/>
              </a:rPr>
              <a:t>who</a:t>
            </a:r>
            <a:r>
              <a:rPr lang="en-US" sz="1200" b="0" i="0" u="none" strike="noStrike" baseline="0" dirty="0">
                <a:solidFill>
                  <a:srgbClr val="000000"/>
                </a:solidFill>
                <a:latin typeface="AvenirForCA"/>
              </a:rPr>
              <a:t>.</a:t>
            </a:r>
          </a:p>
          <a:p>
            <a:pPr algn="l"/>
            <a:endParaRPr lang="en-US" sz="1200" b="1" i="0" u="none" strike="noStrike" baseline="0" dirty="0">
              <a:solidFill>
                <a:srgbClr val="004DCD"/>
              </a:solidFill>
              <a:latin typeface="AvenirForCA-Bold"/>
            </a:endParaRPr>
          </a:p>
          <a:p>
            <a:pPr algn="l"/>
            <a:r>
              <a:rPr lang="en-US" sz="1200" b="1" i="0" u="none" strike="noStrike" baseline="0" dirty="0">
                <a:solidFill>
                  <a:srgbClr val="004DCD"/>
                </a:solidFill>
                <a:latin typeface="AvenirForCA-Bold"/>
              </a:rPr>
              <a:t>SUPER WORDS ROUTINE</a:t>
            </a:r>
          </a:p>
          <a:p>
            <a:pPr algn="l"/>
            <a:r>
              <a:rPr lang="en-US" sz="1200" b="1" i="0" u="none" strike="noStrike" baseline="0" dirty="0">
                <a:solidFill>
                  <a:srgbClr val="000000"/>
                </a:solidFill>
                <a:latin typeface="AvenirForCA-Bold"/>
              </a:rPr>
              <a:t>See and Say the Word: </a:t>
            </a:r>
            <a:r>
              <a:rPr lang="en-US" sz="1200" b="0" i="0" u="none" strike="noStrike" baseline="0" dirty="0">
                <a:solidFill>
                  <a:srgbClr val="000000"/>
                </a:solidFill>
                <a:latin typeface="AvenirForCA"/>
              </a:rPr>
              <a:t>Display the </a:t>
            </a:r>
            <a:r>
              <a:rPr lang="en-US" sz="1200" b="1" i="0" u="none" strike="noStrike" baseline="0" dirty="0">
                <a:solidFill>
                  <a:srgbClr val="000000"/>
                </a:solidFill>
                <a:latin typeface="AvenirForCA-DemiBold"/>
              </a:rPr>
              <a:t>Super Word Card</a:t>
            </a:r>
            <a:r>
              <a:rPr lang="en-US" sz="1200" b="0" i="0" u="none" strike="noStrike" baseline="0" dirty="0">
                <a:solidFill>
                  <a:srgbClr val="000000"/>
                </a:solidFill>
                <a:latin typeface="AvenirForCA"/>
              </a:rPr>
              <a:t>. Read the word and have children repeat it. Read the context sentences on the back of the card.</a:t>
            </a:r>
          </a:p>
          <a:p>
            <a:pPr marL="0" marR="0">
              <a:spcBef>
                <a:spcPts val="0"/>
              </a:spcBef>
              <a:spcAft>
                <a:spcPts val="0"/>
              </a:spcAft>
            </a:pPr>
            <a:endParaRPr lang="en-US" sz="1200" b="1" u="sng"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sun is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very</a:t>
            </a:r>
            <a:r>
              <a:rPr lang="en-US" sz="1800" b="1" u="none"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hot.</a:t>
            </a:r>
          </a:p>
          <a:p>
            <a:pPr marL="457200" marR="0" lvl="1">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making me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very</a:t>
            </a:r>
            <a:r>
              <a:rPr lang="en-US" sz="1800" dirty="0">
                <a:effectLst/>
                <a:latin typeface="Calibri" panose="020F0502020204030204" pitchFamily="34" charset="0"/>
                <a:ea typeface="Calibri" panose="020F0502020204030204" pitchFamily="34" charset="0"/>
                <a:cs typeface="Times New Roman" panose="02020603050405020304" pitchFamily="18" charset="0"/>
              </a:rPr>
              <a:t> sleepy.</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I will be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very</a:t>
            </a:r>
            <a:r>
              <a:rPr lang="en-US" sz="1800" dirty="0">
                <a:effectLst/>
                <a:latin typeface="Calibri" panose="020F0502020204030204" pitchFamily="34" charset="0"/>
                <a:ea typeface="Calibri" panose="020F0502020204030204" pitchFamily="34" charset="0"/>
                <a:cs typeface="Times New Roman" panose="02020603050405020304" pitchFamily="18" charset="0"/>
              </a:rPr>
              <a:t> happy for bedtime. </a:t>
            </a:r>
            <a:endParaRPr lang="en-US" sz="1200" b="1"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u="sng"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800" b="1" i="0" u="none" strike="noStrike" baseline="0" dirty="0">
                <a:solidFill>
                  <a:srgbClr val="000000"/>
                </a:solidFill>
                <a:latin typeface="AvenirForCA-Bold"/>
              </a:rPr>
              <a:t>Spell the Word: </a:t>
            </a:r>
            <a:r>
              <a:rPr lang="en-US" sz="1800" b="0" i="0" u="none" strike="noStrike" baseline="0" dirty="0">
                <a:solidFill>
                  <a:srgbClr val="000000"/>
                </a:solidFill>
                <a:latin typeface="AvenirForCA"/>
              </a:rPr>
              <a:t>Have children say the letters in the word. Review known sound-spellings and have children say them with you. </a:t>
            </a:r>
            <a:r>
              <a:rPr lang="en-US" sz="1200" kern="1200" dirty="0">
                <a:solidFill>
                  <a:schemeClr val="tx1"/>
                </a:solidFill>
                <a:latin typeface="+mn-lt"/>
                <a:ea typeface="+mn-ea"/>
                <a:cs typeface="+mn-cs"/>
              </a:rPr>
              <a:t>Point out that the letters in Super Words may not always follow the rules. Pronounce any unfamiliar parts of the word and have children repeat after you. </a:t>
            </a:r>
          </a:p>
          <a:p>
            <a:pPr algn="l"/>
            <a:endParaRPr lang="en-US" sz="1200" b="1" i="0" u="none" strike="noStrike" baseline="0" dirty="0">
              <a:solidFill>
                <a:srgbClr val="000000"/>
              </a:solidFill>
              <a:latin typeface="AvenirForCA-Bold"/>
            </a:endParaRPr>
          </a:p>
          <a:p>
            <a:pPr algn="l"/>
            <a:r>
              <a:rPr lang="en-US" sz="1200" b="1" i="0" u="none" strike="noStrike" baseline="0" dirty="0">
                <a:solidFill>
                  <a:srgbClr val="000000"/>
                </a:solidFill>
                <a:latin typeface="AvenirForCA-Bold"/>
              </a:rPr>
              <a:t>Write the Word: </a:t>
            </a:r>
            <a:r>
              <a:rPr lang="en-US" sz="1200" b="0" i="0" u="none" strike="noStrike" baseline="0" dirty="0">
                <a:solidFill>
                  <a:srgbClr val="000000"/>
                </a:solidFill>
                <a:latin typeface="AvenirForCA"/>
              </a:rPr>
              <a:t>Have children write the word on a piece of paper and check their spelling.</a:t>
            </a: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17</a:t>
            </a:fld>
            <a:endParaRPr lang="en-US"/>
          </a:p>
        </p:txBody>
      </p:sp>
    </p:spTree>
    <p:extLst>
      <p:ext uri="{BB962C8B-B14F-4D97-AF65-F5344CB8AC3E}">
        <p14:creationId xmlns:p14="http://schemas.microsoft.com/office/powerpoint/2010/main" val="3336729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FFFFFF"/>
                </a:solidFill>
                <a:latin typeface="AvenirForCA-Bold"/>
              </a:rPr>
              <a:t>TEACH: </a:t>
            </a:r>
            <a:r>
              <a:rPr lang="en-US" sz="1200" b="0" i="0" u="none" strike="noStrike" baseline="0" dirty="0">
                <a:solidFill>
                  <a:srgbClr val="000000"/>
                </a:solidFill>
                <a:latin typeface="AvenirForCA"/>
              </a:rPr>
              <a:t>Introduce this week’s high-frequency words </a:t>
            </a:r>
            <a:r>
              <a:rPr lang="en-US" sz="1200" b="0" i="1" u="none" strike="noStrike" baseline="0" dirty="0">
                <a:solidFill>
                  <a:srgbClr val="000000"/>
                </a:solidFill>
                <a:latin typeface="AvenirForCA-Italic"/>
              </a:rPr>
              <a:t>do, into, very, </a:t>
            </a:r>
            <a:r>
              <a:rPr lang="en-US" sz="1200" b="0" i="0" u="none" strike="noStrike" baseline="0" dirty="0">
                <a:solidFill>
                  <a:srgbClr val="000000"/>
                </a:solidFill>
                <a:latin typeface="AvenirForCA"/>
              </a:rPr>
              <a:t>and </a:t>
            </a:r>
            <a:r>
              <a:rPr lang="en-US" sz="1200" b="1" i="1" u="none" strike="noStrike" baseline="0" dirty="0">
                <a:solidFill>
                  <a:srgbClr val="000000"/>
                </a:solidFill>
                <a:latin typeface="AvenirForCA-Italic"/>
              </a:rPr>
              <a:t>who</a:t>
            </a:r>
            <a:r>
              <a:rPr lang="en-US" sz="1200" b="0" i="0" u="none" strike="noStrike" baseline="0" dirty="0">
                <a:solidFill>
                  <a:srgbClr val="000000"/>
                </a:solidFill>
                <a:latin typeface="AvenirForCA"/>
              </a:rPr>
              <a:t>.</a:t>
            </a:r>
          </a:p>
          <a:p>
            <a:pPr algn="l"/>
            <a:endParaRPr lang="en-US" sz="1200" b="1" i="0" u="none" strike="noStrike" baseline="0" dirty="0">
              <a:solidFill>
                <a:srgbClr val="004DCD"/>
              </a:solidFill>
              <a:latin typeface="AvenirForCA-Bold"/>
            </a:endParaRPr>
          </a:p>
          <a:p>
            <a:pPr algn="l"/>
            <a:r>
              <a:rPr lang="en-US" sz="1200" b="1" i="0" u="none" strike="noStrike" baseline="0" dirty="0">
                <a:solidFill>
                  <a:srgbClr val="004DCD"/>
                </a:solidFill>
                <a:latin typeface="AvenirForCA-Bold"/>
              </a:rPr>
              <a:t>SUPER WORDS ROUTINE</a:t>
            </a:r>
          </a:p>
          <a:p>
            <a:pPr algn="l"/>
            <a:r>
              <a:rPr lang="en-US" sz="1200" b="1" i="0" u="none" strike="noStrike" baseline="0" dirty="0">
                <a:solidFill>
                  <a:srgbClr val="000000"/>
                </a:solidFill>
                <a:latin typeface="AvenirForCA-Bold"/>
              </a:rPr>
              <a:t>See and Say the Word: </a:t>
            </a:r>
            <a:r>
              <a:rPr lang="en-US" sz="1200" b="0" i="0" u="none" strike="noStrike" baseline="0" dirty="0">
                <a:solidFill>
                  <a:srgbClr val="000000"/>
                </a:solidFill>
                <a:latin typeface="AvenirForCA"/>
              </a:rPr>
              <a:t>Display the </a:t>
            </a:r>
            <a:r>
              <a:rPr lang="en-US" sz="1200" b="1" i="0" u="none" strike="noStrike" baseline="0" dirty="0">
                <a:solidFill>
                  <a:srgbClr val="000000"/>
                </a:solidFill>
                <a:latin typeface="AvenirForCA-DemiBold"/>
              </a:rPr>
              <a:t>Super Word Card</a:t>
            </a:r>
            <a:r>
              <a:rPr lang="en-US" sz="1200" b="0" i="0" u="none" strike="noStrike" baseline="0" dirty="0">
                <a:solidFill>
                  <a:srgbClr val="000000"/>
                </a:solidFill>
                <a:latin typeface="AvenirForCA"/>
              </a:rPr>
              <a:t>. Read the word and have children repeat it. Read the context sentences on the back of the card.</a:t>
            </a:r>
          </a:p>
          <a:p>
            <a:pPr lvl="1" algn="l"/>
            <a:endParaRPr lang="en-US" sz="1200" b="0" i="0" u="none" strike="noStrike" baseline="0" dirty="0">
              <a:solidFill>
                <a:srgbClr val="000000"/>
              </a:solidFill>
              <a:latin typeface="AvenirForCA"/>
            </a:endParaRPr>
          </a:p>
          <a:p>
            <a:pPr marL="457200" marR="0" lvl="1">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Who</a:t>
            </a:r>
            <a:r>
              <a:rPr lang="en-US" sz="1800" dirty="0">
                <a:effectLst/>
                <a:latin typeface="Calibri" panose="020F0502020204030204" pitchFamily="34" charset="0"/>
                <a:ea typeface="Calibri" panose="020F0502020204030204" pitchFamily="34" charset="0"/>
                <a:cs typeface="Times New Roman" panose="02020603050405020304" pitchFamily="18" charset="0"/>
              </a:rPr>
              <a:t> likes to play hide-and-seek?</a:t>
            </a:r>
          </a:p>
          <a:p>
            <a:pPr marL="457200" marR="0" lvl="1">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child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who</a:t>
            </a:r>
            <a:r>
              <a:rPr lang="en-US" sz="1800" dirty="0">
                <a:effectLst/>
                <a:latin typeface="Calibri" panose="020F0502020204030204" pitchFamily="34" charset="0"/>
                <a:ea typeface="Calibri" panose="020F0502020204030204" pitchFamily="34" charset="0"/>
                <a:cs typeface="Times New Roman" panose="02020603050405020304" pitchFamily="18" charset="0"/>
              </a:rPr>
              <a:t> hides best will win.</a:t>
            </a:r>
          </a:p>
          <a:p>
            <a:pPr lvl="1"/>
            <a:r>
              <a:rPr lang="en-US" sz="1800" b="1" u="sng" dirty="0">
                <a:effectLst/>
                <a:latin typeface="Calibri" panose="020F0502020204030204" pitchFamily="34" charset="0"/>
                <a:ea typeface="Calibri" panose="020F0502020204030204" pitchFamily="34" charset="0"/>
                <a:cs typeface="Times New Roman" panose="02020603050405020304" pitchFamily="18" charset="0"/>
              </a:rPr>
              <a:t>Who</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 be the winner?</a:t>
            </a:r>
            <a:endParaRPr lang="en-US" sz="1200" b="0" i="0" u="none" strike="noStrike" baseline="0" dirty="0">
              <a:solidFill>
                <a:srgbClr val="000000"/>
              </a:solidFill>
              <a:latin typeface="AvenirForCA"/>
            </a:endParaRPr>
          </a:p>
          <a:p>
            <a:pPr marL="0" marR="0">
              <a:spcBef>
                <a:spcPts val="0"/>
              </a:spcBef>
              <a:spcAft>
                <a:spcPts val="0"/>
              </a:spcAft>
            </a:pPr>
            <a:endParaRPr lang="en-US" sz="12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AvenirForCA-Bold"/>
              </a:rPr>
              <a:t>Spell the Word: </a:t>
            </a:r>
            <a:r>
              <a:rPr lang="en-US" sz="1800" b="0" i="0" u="none" strike="noStrike" baseline="0" dirty="0">
                <a:solidFill>
                  <a:srgbClr val="000000"/>
                </a:solidFill>
                <a:latin typeface="AvenirForCA"/>
              </a:rPr>
              <a:t>Have children say the letters in the word. Review known sound-spellings and have children say them with you. </a:t>
            </a:r>
            <a:r>
              <a:rPr lang="en-US" sz="1200" kern="1200" dirty="0">
                <a:solidFill>
                  <a:schemeClr val="tx1"/>
                </a:solidFill>
                <a:latin typeface="+mn-lt"/>
                <a:ea typeface="+mn-ea"/>
                <a:cs typeface="+mn-cs"/>
              </a:rPr>
              <a:t>Point out that the letters in Super Words may not always follow the rules. Pronounce any unfamiliar parts of the word and have children repeat after you. </a:t>
            </a:r>
          </a:p>
          <a:p>
            <a:pPr algn="l"/>
            <a:endParaRPr lang="en-US" sz="1200" b="0" i="0" u="none" strike="noStrike" baseline="0" dirty="0">
              <a:solidFill>
                <a:srgbClr val="000000"/>
              </a:solidFill>
              <a:latin typeface="AvenirForCA"/>
            </a:endParaRPr>
          </a:p>
          <a:p>
            <a:pPr algn="l"/>
            <a:r>
              <a:rPr lang="en-US" sz="1200" b="1" i="0" u="none" strike="noStrike" baseline="0" dirty="0">
                <a:solidFill>
                  <a:srgbClr val="000000"/>
                </a:solidFill>
                <a:latin typeface="AvenirForCA-Bold"/>
              </a:rPr>
              <a:t>Write the Word: </a:t>
            </a:r>
            <a:r>
              <a:rPr lang="en-US" sz="1200" b="0" i="0" u="none" strike="noStrike" baseline="0" dirty="0">
                <a:solidFill>
                  <a:srgbClr val="000000"/>
                </a:solidFill>
                <a:latin typeface="AvenirForCA"/>
              </a:rPr>
              <a:t>Have children write the word on a piece of paper and check their spelling.</a:t>
            </a:r>
          </a:p>
          <a:p>
            <a:pPr algn="l"/>
            <a:endParaRPr lang="en-US" sz="1200" b="1" i="0" u="none" strike="noStrike" baseline="0" dirty="0">
              <a:solidFill>
                <a:srgbClr val="004DCD"/>
              </a:solidFill>
              <a:latin typeface="AvenirForCA-Bold"/>
            </a:endParaRPr>
          </a:p>
          <a:p>
            <a:pPr algn="l"/>
            <a:r>
              <a:rPr lang="en-US" sz="1200" b="1" i="0" u="none" strike="noStrike" baseline="0" dirty="0">
                <a:solidFill>
                  <a:srgbClr val="004DCD"/>
                </a:solidFill>
                <a:latin typeface="AvenirForCA-Bold"/>
              </a:rPr>
              <a:t>APPLY: </a:t>
            </a:r>
            <a:r>
              <a:rPr lang="en-US" sz="1200" b="0" i="0" u="none" strike="noStrike" baseline="0" dirty="0">
                <a:solidFill>
                  <a:srgbClr val="000000"/>
                </a:solidFill>
                <a:latin typeface="AvenirForCA"/>
              </a:rPr>
              <a:t>See the practice page for Super Words.</a:t>
            </a:r>
            <a:endParaRPr lang="en-US" dirty="0"/>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18</a:t>
            </a:fld>
            <a:endParaRPr lang="en-US"/>
          </a:p>
        </p:txBody>
      </p:sp>
    </p:spTree>
    <p:extLst>
      <p:ext uri="{BB962C8B-B14F-4D97-AF65-F5344CB8AC3E}">
        <p14:creationId xmlns:p14="http://schemas.microsoft.com/office/powerpoint/2010/main" val="3405723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Have children complete the practice page for Phonics.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19</a:t>
            </a:fld>
            <a:endParaRPr lang="en-US"/>
          </a:p>
        </p:txBody>
      </p:sp>
    </p:spTree>
    <p:extLst>
      <p:ext uri="{BB962C8B-B14F-4D97-AF65-F5344CB8AC3E}">
        <p14:creationId xmlns:p14="http://schemas.microsoft.com/office/powerpoint/2010/main" val="359337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Arial" panose="020B0604020202020204" pitchFamily="34" charset="0"/>
                <a:ea typeface="Times New Roman" panose="02020603050405020304" pitchFamily="18" charset="0"/>
              </a:rPr>
              <a:t>Session 1 Skills</a:t>
            </a:r>
          </a:p>
          <a:p>
            <a:r>
              <a:rPr lang="en-US" sz="1200" b="1" dirty="0">
                <a:effectLst/>
                <a:latin typeface="Arial" panose="020B0604020202020204" pitchFamily="34" charset="0"/>
                <a:ea typeface="Times New Roman" panose="02020603050405020304" pitchFamily="18" charset="0"/>
              </a:rPr>
              <a:t>Phonological Awareness:</a:t>
            </a:r>
            <a:r>
              <a:rPr lang="en-US" sz="1200" dirty="0">
                <a:effectLst/>
                <a:latin typeface="Arial" panose="020B0604020202020204" pitchFamily="34" charset="0"/>
                <a:ea typeface="Times New Roman" panose="02020603050405020304" pitchFamily="18" charset="0"/>
              </a:rPr>
              <a:t> Blend Phonemes, Isolate Phonemes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Arial" panose="020B0604020202020204" pitchFamily="34" charset="0"/>
                <a:ea typeface="Times New Roman" panose="02020603050405020304" pitchFamily="18" charset="0"/>
              </a:rPr>
              <a:t>Phonics:</a:t>
            </a:r>
            <a:r>
              <a:rPr lang="en-US" sz="1200" dirty="0">
                <a:effectLst/>
                <a:latin typeface="Arial" panose="020B0604020202020204" pitchFamily="34" charset="0"/>
                <a:ea typeface="Times New Roman" panose="02020603050405020304" pitchFamily="18" charset="0"/>
              </a:rPr>
              <a:t> Words with </a:t>
            </a:r>
            <a:r>
              <a:rPr lang="en-US" sz="1200" i="1" dirty="0">
                <a:effectLst/>
                <a:latin typeface="Arial" panose="020B0604020202020204" pitchFamily="34" charset="0"/>
                <a:ea typeface="Times New Roman" panose="02020603050405020304" pitchFamily="18" charset="0"/>
              </a:rPr>
              <a:t>-</a:t>
            </a:r>
            <a:r>
              <a:rPr lang="en-US" sz="1200" i="1" dirty="0" err="1">
                <a:effectLst/>
                <a:latin typeface="Arial" panose="020B0604020202020204" pitchFamily="34" charset="0"/>
                <a:ea typeface="Times New Roman" panose="02020603050405020304" pitchFamily="18" charset="0"/>
              </a:rPr>
              <a:t>eed</a:t>
            </a:r>
            <a:r>
              <a:rPr lang="en-US" sz="1200" i="1" dirty="0">
                <a:effectLst/>
                <a:latin typeface="Arial" panose="020B0604020202020204" pitchFamily="34" charset="0"/>
                <a:ea typeface="Times New Roman" panose="02020603050405020304" pitchFamily="18" charset="0"/>
              </a:rPr>
              <a:t>, -eek, -eel, -</a:t>
            </a:r>
            <a:r>
              <a:rPr lang="en-US" sz="1200" i="1" dirty="0" err="1">
                <a:effectLst/>
                <a:latin typeface="Arial" panose="020B0604020202020204" pitchFamily="34" charset="0"/>
                <a:ea typeface="Times New Roman" panose="02020603050405020304" pitchFamily="18" charset="0"/>
              </a:rPr>
              <a:t>een</a:t>
            </a:r>
            <a:endParaRPr lang="en-US" sz="1200" i="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Arial" panose="020B0604020202020204" pitchFamily="34" charset="0"/>
                <a:ea typeface="Times New Roman" panose="02020603050405020304" pitchFamily="18" charset="0"/>
              </a:rPr>
              <a:t>High-Frequency Words:</a:t>
            </a:r>
            <a:r>
              <a:rPr lang="en-US" sz="1200" dirty="0">
                <a:effectLst/>
                <a:latin typeface="Arial" panose="020B0604020202020204" pitchFamily="34" charset="0"/>
                <a:ea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rPr>
              <a:t>do, into, very, who</a:t>
            </a:r>
            <a:endParaRPr lang="en-US" sz="1200" i="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2</a:t>
            </a:fld>
            <a:endParaRPr lang="en-US"/>
          </a:p>
        </p:txBody>
      </p:sp>
    </p:spTree>
    <p:extLst>
      <p:ext uri="{BB962C8B-B14F-4D97-AF65-F5344CB8AC3E}">
        <p14:creationId xmlns:p14="http://schemas.microsoft.com/office/powerpoint/2010/main" val="2897344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Have children complete the practice page for High-Frequency Words.</a:t>
            </a:r>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20</a:t>
            </a:fld>
            <a:endParaRPr lang="en-US"/>
          </a:p>
        </p:txBody>
      </p:sp>
    </p:spTree>
    <p:extLst>
      <p:ext uri="{BB962C8B-B14F-4D97-AF65-F5344CB8AC3E}">
        <p14:creationId xmlns:p14="http://schemas.microsoft.com/office/powerpoint/2010/main" val="2255784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venirForCA-DemiBold"/>
              </a:rPr>
              <a:t>WORD-LEVEL READING FLUENCY</a:t>
            </a:r>
          </a:p>
          <a:p>
            <a:pPr algn="l"/>
            <a:r>
              <a:rPr lang="en-US" sz="1800" b="0" i="0" u="none" strike="noStrike" baseline="0" dirty="0">
                <a:latin typeface="AvenirForCA"/>
              </a:rPr>
              <a:t>Guide children to read the words and sentence on Student Workbook p. 210. Remind them that some words will have the sound-spellings they are learning this week; others will have review sound-spellings.</a:t>
            </a:r>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21</a:t>
            </a:fld>
            <a:endParaRPr lang="en-US"/>
          </a:p>
        </p:txBody>
      </p:sp>
    </p:spTree>
    <p:extLst>
      <p:ext uri="{BB962C8B-B14F-4D97-AF65-F5344CB8AC3E}">
        <p14:creationId xmlns:p14="http://schemas.microsoft.com/office/powerpoint/2010/main" val="240467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3</a:t>
            </a:fld>
            <a:endParaRPr lang="en-US"/>
          </a:p>
        </p:txBody>
      </p:sp>
    </p:spTree>
    <p:extLst>
      <p:ext uri="{BB962C8B-B14F-4D97-AF65-F5344CB8AC3E}">
        <p14:creationId xmlns:p14="http://schemas.microsoft.com/office/powerpoint/2010/main" val="232942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4DCD"/>
                </a:solidFill>
                <a:latin typeface="AvenirForCA-Bold"/>
              </a:rPr>
              <a:t>BLEND SOUNDS ROUTINE</a:t>
            </a:r>
          </a:p>
          <a:p>
            <a:pPr algn="l"/>
            <a:endParaRPr lang="en-US" sz="1800" b="1" i="0" u="none" strike="noStrike" baseline="0" dirty="0">
              <a:solidFill>
                <a:srgbClr val="004DCD"/>
              </a:solidFill>
              <a:latin typeface="AvenirForCA-Bold"/>
            </a:endParaRPr>
          </a:p>
          <a:p>
            <a:pPr algn="l"/>
            <a:r>
              <a:rPr lang="en-US" sz="1800" b="1" i="0" u="none" strike="noStrike" baseline="0" dirty="0">
                <a:solidFill>
                  <a:srgbClr val="FFFFFF"/>
                </a:solidFill>
                <a:latin typeface="AvenirForCA-Bold"/>
              </a:rPr>
              <a:t>MODEL: </a:t>
            </a:r>
            <a:r>
              <a:rPr lang="en-US" sz="1800" b="0" i="0" u="none" strike="noStrike" baseline="0" dirty="0">
                <a:solidFill>
                  <a:srgbClr val="000000"/>
                </a:solidFill>
                <a:latin typeface="AvenirForCA"/>
              </a:rPr>
              <a:t>Blend the sounds in </a:t>
            </a:r>
            <a:r>
              <a:rPr lang="en-US" sz="1800" b="0" i="1" u="none" strike="noStrike" baseline="0" dirty="0">
                <a:solidFill>
                  <a:srgbClr val="000000"/>
                </a:solidFill>
                <a:latin typeface="AvenirForCA-Italic"/>
              </a:rPr>
              <a:t>seed.</a:t>
            </a:r>
          </a:p>
          <a:p>
            <a:pPr algn="l"/>
            <a:r>
              <a:rPr lang="en-US" sz="1800" b="1" i="0" u="none" strike="noStrike" baseline="0" dirty="0">
                <a:solidFill>
                  <a:srgbClr val="000000"/>
                </a:solidFill>
                <a:latin typeface="AvenirForCA-Bold"/>
              </a:rPr>
              <a:t>Listen to the Sounds: </a:t>
            </a:r>
            <a:r>
              <a:rPr lang="en-US" sz="1800" b="0" i="1" u="none" strike="noStrike" baseline="0" dirty="0">
                <a:solidFill>
                  <a:srgbClr val="004DCD"/>
                </a:solidFill>
                <a:latin typeface="AvenirForCA-Italic"/>
              </a:rPr>
              <a:t>I am going to blend sounds together to say a word. Listen as I say the sounds: /s/ /</a:t>
            </a:r>
            <a:r>
              <a:rPr lang="en-US" sz="1800" b="0" i="1" u="none" strike="noStrike" baseline="0" dirty="0">
                <a:solidFill>
                  <a:srgbClr val="004DCD"/>
                </a:solidFill>
                <a:latin typeface="Times New Roman" panose="02020603050405020304" pitchFamily="18" charset="0"/>
                <a:cs typeface="Times New Roman" panose="02020603050405020304" pitchFamily="18" charset="0"/>
              </a:rPr>
              <a:t>ē</a:t>
            </a:r>
            <a:r>
              <a:rPr lang="en-US" sz="1800" b="0" i="1" u="none" strike="noStrike" baseline="0" dirty="0">
                <a:solidFill>
                  <a:srgbClr val="004DCD"/>
                </a:solidFill>
                <a:latin typeface="AvenirForCA-Italic"/>
              </a:rPr>
              <a:t>/ /d/.</a:t>
            </a:r>
          </a:p>
          <a:p>
            <a:pPr algn="l"/>
            <a:r>
              <a:rPr lang="en-US" sz="1800" b="1" i="0" u="none" strike="noStrike" baseline="0" dirty="0">
                <a:solidFill>
                  <a:srgbClr val="000000"/>
                </a:solidFill>
                <a:latin typeface="AvenirForCA-Bold"/>
              </a:rPr>
              <a:t>Blend the Sounds Together: </a:t>
            </a:r>
            <a:r>
              <a:rPr lang="en-US" sz="1800" b="0" i="1" u="none" strike="noStrike" baseline="0" dirty="0">
                <a:solidFill>
                  <a:srgbClr val="004DCD"/>
                </a:solidFill>
                <a:latin typeface="AvenirForCA-Italic"/>
              </a:rPr>
              <a:t>Now I will blend those sounds together: /</a:t>
            </a:r>
            <a:r>
              <a:rPr lang="en-US" sz="1800" b="0" i="1" u="none" strike="noStrike" baseline="0" dirty="0" err="1">
                <a:solidFill>
                  <a:srgbClr val="004DCD"/>
                </a:solidFill>
                <a:latin typeface="AvenirForCA-Italic"/>
              </a:rPr>
              <a:t>s</a:t>
            </a:r>
            <a:r>
              <a:rPr lang="en-US" sz="1800" b="0" i="1" u="none" strike="noStrike" baseline="0" dirty="0" err="1">
                <a:solidFill>
                  <a:srgbClr val="004DCD"/>
                </a:solidFill>
                <a:latin typeface="Times New Roman" panose="02020603050405020304" pitchFamily="18" charset="0"/>
                <a:cs typeface="Times New Roman" panose="02020603050405020304" pitchFamily="18" charset="0"/>
              </a:rPr>
              <a:t>ēēē</a:t>
            </a:r>
            <a:r>
              <a:rPr lang="en-US" sz="1800" b="0" i="1" u="none" strike="noStrike" baseline="0" dirty="0" err="1">
                <a:solidFill>
                  <a:srgbClr val="004DCD"/>
                </a:solidFill>
                <a:latin typeface="AvenirForCA-Italic"/>
              </a:rPr>
              <a:t>d</a:t>
            </a:r>
            <a:r>
              <a:rPr lang="en-US" sz="1800" b="0" i="1" u="none" strike="noStrike" baseline="0" dirty="0">
                <a:solidFill>
                  <a:srgbClr val="004DCD"/>
                </a:solidFill>
                <a:latin typeface="AvenirForCA-Italic"/>
              </a:rPr>
              <a:t>/. Say the word with me: </a:t>
            </a:r>
            <a:r>
              <a:rPr lang="en-US" sz="1800" b="0" i="0" u="none" strike="noStrike" baseline="0" dirty="0">
                <a:solidFill>
                  <a:srgbClr val="004DCD"/>
                </a:solidFill>
                <a:latin typeface="AvenirForCA"/>
              </a:rPr>
              <a:t>seed.</a:t>
            </a:r>
          </a:p>
          <a:p>
            <a:pPr algn="l"/>
            <a:endParaRPr lang="en-US" sz="1800" b="1" i="0" u="none" strike="noStrike" baseline="0" dirty="0">
              <a:solidFill>
                <a:srgbClr val="004DCD"/>
              </a:solidFill>
              <a:latin typeface="AvenirForCA-Bold"/>
            </a:endParaRPr>
          </a:p>
          <a:p>
            <a:pPr algn="l"/>
            <a:r>
              <a:rPr lang="en-US" sz="1800" b="1" i="0" u="none" strike="noStrike" baseline="0" dirty="0">
                <a:solidFill>
                  <a:srgbClr val="004DCD"/>
                </a:solidFill>
                <a:latin typeface="AvenirForCA-Bold"/>
              </a:rPr>
              <a:t>APPLY: </a:t>
            </a:r>
            <a:r>
              <a:rPr lang="en-US" sz="1800" b="0" i="0" u="none" strike="noStrike" baseline="0" dirty="0">
                <a:solidFill>
                  <a:srgbClr val="000000"/>
                </a:solidFill>
                <a:latin typeface="AvenirForCA"/>
              </a:rPr>
              <a:t>Have children blend the sounds in </a:t>
            </a:r>
            <a:r>
              <a:rPr lang="en-US" sz="1800" b="0" i="1" u="none" strike="noStrike" baseline="0" dirty="0">
                <a:solidFill>
                  <a:srgbClr val="000000"/>
                </a:solidFill>
                <a:latin typeface="AvenirForCA-Italic"/>
              </a:rPr>
              <a:t>week</a:t>
            </a:r>
            <a:r>
              <a:rPr lang="en-US" sz="1800" b="0" i="0" u="none" strike="noStrike" baseline="0" dirty="0">
                <a:solidFill>
                  <a:srgbClr val="000000"/>
                </a:solidFill>
                <a:latin typeface="AvenirForCA"/>
              </a:rPr>
              <a:t>.</a:t>
            </a:r>
          </a:p>
          <a:p>
            <a:pPr algn="l"/>
            <a:r>
              <a:rPr lang="en-US" sz="1800" b="1" i="0" u="none" strike="noStrike" baseline="0" dirty="0">
                <a:solidFill>
                  <a:srgbClr val="000000"/>
                </a:solidFill>
                <a:latin typeface="AvenirForCA-Bold"/>
              </a:rPr>
              <a:t>Listen to the Sounds: </a:t>
            </a:r>
            <a:r>
              <a:rPr lang="en-US" sz="1800" b="0" i="1" u="none" strike="noStrike" baseline="0" dirty="0">
                <a:solidFill>
                  <a:srgbClr val="004DCD"/>
                </a:solidFill>
                <a:latin typeface="AvenirForCA-Italic"/>
              </a:rPr>
              <a:t>Your turn! Listen as I say the sounds in a word: /w/ /</a:t>
            </a:r>
            <a:r>
              <a:rPr lang="en-US" sz="1800" b="0" i="1" u="none" strike="noStrike" baseline="0" dirty="0">
                <a:solidFill>
                  <a:srgbClr val="004DCD"/>
                </a:solidFill>
                <a:latin typeface="Times New Roman" panose="02020603050405020304" pitchFamily="18" charset="0"/>
                <a:cs typeface="Times New Roman" panose="02020603050405020304" pitchFamily="18" charset="0"/>
              </a:rPr>
              <a:t>ē</a:t>
            </a:r>
            <a:r>
              <a:rPr lang="en-US" sz="1800" b="0" i="1" u="none" strike="noStrike" baseline="0" dirty="0">
                <a:solidFill>
                  <a:srgbClr val="004DCD"/>
                </a:solidFill>
                <a:latin typeface="AvenirForCA-Italic"/>
              </a:rPr>
              <a:t>/ /k/.</a:t>
            </a:r>
          </a:p>
          <a:p>
            <a:pPr algn="l"/>
            <a:r>
              <a:rPr lang="en-US" sz="1800" b="1" i="0" u="none" strike="noStrike" baseline="0" dirty="0">
                <a:solidFill>
                  <a:srgbClr val="000000"/>
                </a:solidFill>
                <a:latin typeface="AvenirForCA-Bold"/>
              </a:rPr>
              <a:t>Blend the Sounds Together</a:t>
            </a:r>
            <a:r>
              <a:rPr lang="en-US" sz="1800" b="1" i="0" u="none" strike="noStrike" baseline="0" dirty="0">
                <a:solidFill>
                  <a:srgbClr val="000000"/>
                </a:solidFill>
                <a:latin typeface="AvenirForCA"/>
              </a:rPr>
              <a:t>:</a:t>
            </a:r>
            <a:r>
              <a:rPr lang="en-US" sz="1800" b="0" i="0" u="none" strike="noStrike" baseline="0" dirty="0">
                <a:solidFill>
                  <a:srgbClr val="000000"/>
                </a:solidFill>
                <a:latin typeface="AvenirForCA"/>
              </a:rPr>
              <a:t> </a:t>
            </a:r>
            <a:r>
              <a:rPr lang="en-US" sz="1800" b="0" i="1" u="none" strike="noStrike" baseline="0" dirty="0">
                <a:solidFill>
                  <a:srgbClr val="004DCD"/>
                </a:solidFill>
                <a:latin typeface="AvenirForCA-Italic"/>
              </a:rPr>
              <a:t>Now </a:t>
            </a:r>
            <a:r>
              <a:rPr lang="en-US" sz="1800" b="1" i="1" u="none" strike="noStrike" baseline="0" dirty="0">
                <a:solidFill>
                  <a:srgbClr val="004DCD"/>
                </a:solidFill>
                <a:latin typeface="AvenirForCA-DemiBoldIt"/>
              </a:rPr>
              <a:t>you </a:t>
            </a:r>
            <a:r>
              <a:rPr lang="en-US" sz="1800" b="0" i="1" u="none" strike="noStrike" baseline="0" dirty="0">
                <a:solidFill>
                  <a:srgbClr val="004DCD"/>
                </a:solidFill>
                <a:latin typeface="AvenirForCA-Italic"/>
              </a:rPr>
              <a:t>blend the sounds together to say the word. (</a:t>
            </a:r>
            <a:r>
              <a:rPr lang="en-US" sz="1800" b="0" i="1" u="none" strike="noStrike" baseline="0" dirty="0">
                <a:solidFill>
                  <a:srgbClr val="C000C0"/>
                </a:solidFill>
                <a:latin typeface="AvenirForCA-Italic"/>
              </a:rPr>
              <a:t>/</a:t>
            </a:r>
            <a:r>
              <a:rPr lang="en-US" sz="1800" b="0" i="1" u="none" strike="noStrike" baseline="0" dirty="0" err="1">
                <a:solidFill>
                  <a:srgbClr val="C000C0"/>
                </a:solidFill>
                <a:latin typeface="AvenirForCA-Italic"/>
              </a:rPr>
              <a:t>w</a:t>
            </a:r>
            <a:r>
              <a:rPr lang="en-US" sz="1800" b="0" i="1" u="none" strike="noStrike" baseline="0" dirty="0" err="1">
                <a:solidFill>
                  <a:srgbClr val="004DCD"/>
                </a:solidFill>
                <a:latin typeface="Times New Roman" panose="02020603050405020304" pitchFamily="18" charset="0"/>
                <a:cs typeface="Times New Roman" panose="02020603050405020304" pitchFamily="18" charset="0"/>
              </a:rPr>
              <a:t>ēēē</a:t>
            </a:r>
            <a:r>
              <a:rPr lang="en-US" sz="1800" b="0" i="1" u="none" strike="noStrike" baseline="0" dirty="0" err="1">
                <a:solidFill>
                  <a:srgbClr val="C000C0"/>
                </a:solidFill>
                <a:latin typeface="AvenirForCA-Italic"/>
              </a:rPr>
              <a:t>k</a:t>
            </a:r>
            <a:r>
              <a:rPr lang="en-US" sz="1800" b="0" i="1" u="none" strike="noStrike" baseline="0" dirty="0">
                <a:solidFill>
                  <a:srgbClr val="C000C0"/>
                </a:solidFill>
                <a:latin typeface="AvenirForCA-Italic"/>
              </a:rPr>
              <a:t>/) </a:t>
            </a:r>
            <a:r>
              <a:rPr lang="en-US" sz="1800" b="0" i="1" u="none" strike="noStrike" baseline="0" dirty="0">
                <a:solidFill>
                  <a:srgbClr val="004DCD"/>
                </a:solidFill>
                <a:latin typeface="AvenirForCA-Italic"/>
              </a:rPr>
              <a:t>What is the word? </a:t>
            </a:r>
            <a:r>
              <a:rPr lang="en-US" sz="1800" b="0" i="0" u="none" strike="noStrike" baseline="0" dirty="0">
                <a:solidFill>
                  <a:srgbClr val="004DCD"/>
                </a:solidFill>
                <a:latin typeface="AvenirForCA-Italic"/>
              </a:rPr>
              <a:t>(</a:t>
            </a:r>
            <a:r>
              <a:rPr lang="en-US" sz="1800" b="0" i="0" u="none" strike="noStrike" baseline="0" dirty="0">
                <a:solidFill>
                  <a:srgbClr val="C000C0"/>
                </a:solidFill>
                <a:latin typeface="AvenirForCA"/>
              </a:rPr>
              <a:t>week)</a:t>
            </a:r>
          </a:p>
          <a:p>
            <a:pPr algn="l"/>
            <a:endParaRPr lang="en-US" sz="1800" b="0" i="0" u="none" strike="noStrike" baseline="0" dirty="0">
              <a:solidFill>
                <a:srgbClr val="000000"/>
              </a:solidFill>
              <a:latin typeface="AvenirForCA"/>
            </a:endParaRPr>
          </a:p>
          <a:p>
            <a:pPr algn="l"/>
            <a:r>
              <a:rPr lang="en-US" sz="1800" b="0" i="0" u="none" strike="noStrike" baseline="0" dirty="0">
                <a:solidFill>
                  <a:srgbClr val="000000"/>
                </a:solidFill>
                <a:latin typeface="AvenirForCA"/>
              </a:rPr>
              <a:t>Now use the routine and have children blend the sounds to say the words below. Correct all errors.</a:t>
            </a:r>
            <a:endParaRPr lang="en-US" sz="1800" b="1" i="0" u="none" strike="noStrike" baseline="0" dirty="0">
              <a:latin typeface="AvenirForCA-DemiBold"/>
            </a:endParaRPr>
          </a:p>
          <a:p>
            <a:pPr algn="l"/>
            <a:r>
              <a:rPr lang="en-US" sz="1800" b="1" i="0" u="none" strike="noStrike" baseline="0" dirty="0">
                <a:latin typeface="AvenirForCA-DemiBold"/>
              </a:rPr>
              <a:t>/</a:t>
            </a:r>
            <a:r>
              <a:rPr lang="en-US" sz="1800" b="1" i="0" u="none" strike="noStrike" baseline="0" dirty="0" err="1">
                <a:latin typeface="AvenirForCA-DemiBold"/>
              </a:rPr>
              <a:t>hw</a:t>
            </a:r>
            <a:r>
              <a:rPr lang="en-US" sz="1800" b="1" i="0" u="none" strike="noStrike" baseline="0" dirty="0">
                <a:latin typeface="AvenirForCA-DemiBold"/>
              </a:rPr>
              <a:t>/ /</a:t>
            </a:r>
            <a:r>
              <a:rPr lang="en-US" sz="1800" b="1" i="0" u="none" strike="noStrike" baseline="0" dirty="0">
                <a:latin typeface="Times New Roman" panose="02020603050405020304" pitchFamily="18" charset="0"/>
                <a:cs typeface="Times New Roman" panose="02020603050405020304" pitchFamily="18" charset="0"/>
              </a:rPr>
              <a:t>ē</a:t>
            </a:r>
            <a:r>
              <a:rPr lang="en-US" sz="1800" b="1" i="0" u="none" strike="noStrike" baseline="0" dirty="0">
                <a:latin typeface="AvenirForCA-DemiBold"/>
              </a:rPr>
              <a:t>/ /l/, wheel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AvenirForCA-DemiBold"/>
              </a:rPr>
              <a:t>/l/ /</a:t>
            </a:r>
            <a:r>
              <a:rPr lang="az-Cyrl-AZ" sz="1800" b="1" i="0" u="none" strike="noStrike" baseline="0" dirty="0">
                <a:latin typeface="Times New Roman" panose="02020603050405020304" pitchFamily="18" charset="0"/>
                <a:cs typeface="Times New Roman" panose="02020603050405020304" pitchFamily="18" charset="0"/>
              </a:rPr>
              <a:t>ӗ</a:t>
            </a:r>
            <a:r>
              <a:rPr lang="en-US" sz="1800" b="1" i="0" u="none" strike="noStrike" baseline="0" dirty="0">
                <a:latin typeface="AvenirForCA-DemiBold"/>
              </a:rPr>
              <a:t>/ /d/, led</a:t>
            </a:r>
          </a:p>
          <a:p>
            <a:pPr algn="l"/>
            <a:r>
              <a:rPr lang="en-US" sz="1800" b="1" i="0" u="none" strike="noStrike" baseline="0" dirty="0">
                <a:latin typeface="AvenirForCA-DemiBold"/>
              </a:rPr>
              <a:t>/s/ /</a:t>
            </a:r>
            <a:r>
              <a:rPr lang="en-US" sz="1800" b="1" i="0" u="none" strike="noStrike" baseline="0" dirty="0">
                <a:latin typeface="Times New Roman" panose="02020603050405020304" pitchFamily="18" charset="0"/>
                <a:cs typeface="Times New Roman" panose="02020603050405020304" pitchFamily="18" charset="0"/>
              </a:rPr>
              <a:t>ē</a:t>
            </a:r>
            <a:r>
              <a:rPr lang="en-US" sz="1800" b="1" i="0" u="none" strike="noStrike" baseline="0" dirty="0">
                <a:latin typeface="AvenirForCA-DemiBold"/>
              </a:rPr>
              <a:t>/ /k/, seek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AvenirForCA-DemiBold"/>
              </a:rPr>
              <a:t>/r/ /</a:t>
            </a:r>
            <a:r>
              <a:rPr lang="en-US" sz="1800" b="1" i="0" u="none" strike="noStrike" baseline="0" dirty="0">
                <a:latin typeface="Times New Roman" panose="02020603050405020304" pitchFamily="18" charset="0"/>
                <a:cs typeface="Times New Roman" panose="02020603050405020304" pitchFamily="18" charset="0"/>
              </a:rPr>
              <a:t>ē</a:t>
            </a:r>
            <a:r>
              <a:rPr lang="en-US" sz="1800" b="1" i="0" u="none" strike="noStrike" baseline="0" dirty="0">
                <a:latin typeface="AvenirForCA-DemiBold"/>
              </a:rPr>
              <a:t>/ /d/, reed</a:t>
            </a:r>
          </a:p>
          <a:p>
            <a:pPr algn="l"/>
            <a:r>
              <a:rPr lang="en-US" sz="1800" b="1" i="0" u="none" strike="noStrike" baseline="0" dirty="0">
                <a:latin typeface="AvenirForCA-DemiBold"/>
              </a:rPr>
              <a:t>/j/ /</a:t>
            </a:r>
            <a:r>
              <a:rPr lang="en-US" sz="1800" b="1" i="0" u="none" strike="noStrike" baseline="0" dirty="0" err="1">
                <a:latin typeface="Times New Roman" panose="02020603050405020304" pitchFamily="18" charset="0"/>
                <a:cs typeface="Times New Roman" panose="02020603050405020304" pitchFamily="18" charset="0"/>
              </a:rPr>
              <a:t>ō</a:t>
            </a:r>
            <a:r>
              <a:rPr lang="en-US" sz="1800" b="1" i="0" u="none" strike="noStrike" baseline="0" dirty="0">
                <a:latin typeface="AvenirForCA-DemiBold"/>
              </a:rPr>
              <a:t>/ /k/, joke</a:t>
            </a:r>
          </a:p>
          <a:p>
            <a:pPr algn="l"/>
            <a:r>
              <a:rPr lang="en-US" sz="1800" b="1" i="0" u="none" strike="noStrike" baseline="0" dirty="0">
                <a:latin typeface="AvenirForCA-DemiBold"/>
              </a:rPr>
              <a:t>/t/ /</a:t>
            </a:r>
            <a:r>
              <a:rPr lang="en-US" sz="1800" b="1" i="0" u="none" strike="noStrike" baseline="0" dirty="0">
                <a:latin typeface="Times New Roman" panose="02020603050405020304" pitchFamily="18" charset="0"/>
                <a:cs typeface="Times New Roman" panose="02020603050405020304" pitchFamily="18" charset="0"/>
              </a:rPr>
              <a:t>ē</a:t>
            </a:r>
            <a:r>
              <a:rPr lang="en-US" sz="1800" b="1" i="0" u="none" strike="noStrike" baseline="0" dirty="0">
                <a:latin typeface="AvenirForCA-DemiBold"/>
              </a:rPr>
              <a:t>/ /n/, teen</a:t>
            </a:r>
            <a:endParaRPr lang="en-US" sz="1800" b="0" i="0" u="none" strike="noStrike" baseline="0" dirty="0">
              <a:solidFill>
                <a:srgbClr val="000000"/>
              </a:solidFill>
              <a:latin typeface="AvenirForCA"/>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4</a:t>
            </a:fld>
            <a:endParaRPr lang="en-US"/>
          </a:p>
        </p:txBody>
      </p:sp>
    </p:spTree>
    <p:extLst>
      <p:ext uri="{BB962C8B-B14F-4D97-AF65-F5344CB8AC3E}">
        <p14:creationId xmlns:p14="http://schemas.microsoft.com/office/powerpoint/2010/main" val="198637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4DCD"/>
                </a:solidFill>
                <a:latin typeface="AvenirForCA-Bold"/>
              </a:rPr>
              <a:t>ISOLATE SOUNDS ROUTINE</a:t>
            </a:r>
          </a:p>
          <a:p>
            <a:pPr algn="l"/>
            <a:endParaRPr lang="en-US" sz="1800" b="1" i="0" u="none" strike="noStrike" baseline="0" dirty="0">
              <a:solidFill>
                <a:srgbClr val="004DCD"/>
              </a:solidFill>
              <a:latin typeface="AvenirForCA-Bold"/>
            </a:endParaRPr>
          </a:p>
          <a:p>
            <a:pPr algn="l"/>
            <a:r>
              <a:rPr lang="en-US" sz="1800" b="1" i="0" u="none" strike="noStrike" baseline="0" dirty="0">
                <a:solidFill>
                  <a:srgbClr val="FFFFFF"/>
                </a:solidFill>
                <a:latin typeface="AvenirForCA-Bold"/>
              </a:rPr>
              <a:t>MODEL: </a:t>
            </a:r>
            <a:r>
              <a:rPr lang="en-US" sz="1800" b="0" i="0" u="none" strike="noStrike" baseline="0" dirty="0">
                <a:solidFill>
                  <a:srgbClr val="000000"/>
                </a:solidFill>
                <a:latin typeface="AvenirForCA"/>
              </a:rPr>
              <a:t>Isolate the first sound in the word </a:t>
            </a:r>
            <a:r>
              <a:rPr lang="en-US" sz="1800" b="0" i="1" u="none" strike="noStrike" baseline="0" dirty="0">
                <a:solidFill>
                  <a:srgbClr val="000000"/>
                </a:solidFill>
                <a:latin typeface="AvenirForCA-Italic"/>
              </a:rPr>
              <a:t>feed</a:t>
            </a:r>
            <a:r>
              <a:rPr lang="en-US" sz="1800" b="0" i="0" u="none" strike="noStrike" baseline="0" dirty="0">
                <a:solidFill>
                  <a:srgbClr val="000000"/>
                </a:solidFill>
                <a:latin typeface="AvenirForCA"/>
              </a:rPr>
              <a:t>.</a:t>
            </a:r>
          </a:p>
          <a:p>
            <a:pPr algn="l"/>
            <a:r>
              <a:rPr lang="en-US" sz="1800" b="1" i="0" u="none" strike="noStrike" baseline="0" dirty="0">
                <a:solidFill>
                  <a:srgbClr val="000000"/>
                </a:solidFill>
                <a:latin typeface="AvenirForCA-Bold"/>
              </a:rPr>
              <a:t>Listen for the Sound: </a:t>
            </a:r>
            <a:r>
              <a:rPr lang="en-US" sz="1800" b="0" i="1" u="none" strike="noStrike" baseline="0" dirty="0">
                <a:solidFill>
                  <a:srgbClr val="004DCD"/>
                </a:solidFill>
                <a:latin typeface="AvenirForCA-Italic"/>
              </a:rPr>
              <a:t>I am going to listen for the first sound in the word </a:t>
            </a:r>
            <a:r>
              <a:rPr lang="en-US" sz="1800" b="0" i="0" u="none" strike="noStrike" baseline="0" dirty="0">
                <a:solidFill>
                  <a:srgbClr val="004DCD"/>
                </a:solidFill>
                <a:latin typeface="AvenirForCA"/>
              </a:rPr>
              <a:t>feed</a:t>
            </a:r>
            <a:r>
              <a:rPr lang="en-US" sz="1800" b="0" i="1" u="none" strike="noStrike" baseline="0" dirty="0">
                <a:solidFill>
                  <a:srgbClr val="004DCD"/>
                </a:solidFill>
                <a:latin typeface="AvenirForCA-Italic"/>
              </a:rPr>
              <a:t>.</a:t>
            </a:r>
          </a:p>
          <a:p>
            <a:pPr algn="l"/>
            <a:r>
              <a:rPr lang="en-US" sz="1800" b="1" i="0" u="none" strike="noStrike" baseline="0" dirty="0">
                <a:solidFill>
                  <a:srgbClr val="000000"/>
                </a:solidFill>
                <a:latin typeface="AvenirForCA-Bold"/>
              </a:rPr>
              <a:t>Say the Sound: </a:t>
            </a:r>
            <a:r>
              <a:rPr lang="en-US" sz="1800" b="0" i="1" u="none" strike="noStrike" baseline="0" dirty="0">
                <a:solidFill>
                  <a:srgbClr val="004DCD"/>
                </a:solidFill>
                <a:latin typeface="AvenirForCA-Italic"/>
              </a:rPr>
              <a:t>Now I will say the first sound I hear in </a:t>
            </a:r>
            <a:r>
              <a:rPr lang="en-US" sz="1800" b="0" i="0" u="none" strike="noStrike" baseline="0" dirty="0">
                <a:solidFill>
                  <a:srgbClr val="004DCD"/>
                </a:solidFill>
                <a:latin typeface="AvenirForCA"/>
              </a:rPr>
              <a:t>feed: </a:t>
            </a:r>
            <a:r>
              <a:rPr lang="en-US" sz="1800" b="0" i="1" u="none" strike="noStrike" baseline="0" dirty="0">
                <a:solidFill>
                  <a:srgbClr val="004DCD"/>
                </a:solidFill>
                <a:latin typeface="AvenirForCA-Italic"/>
              </a:rPr>
              <a:t>/f/. The first sound in </a:t>
            </a:r>
            <a:r>
              <a:rPr lang="en-US" sz="1800" b="0" i="0" u="none" strike="noStrike" baseline="0" dirty="0">
                <a:solidFill>
                  <a:srgbClr val="004DCD"/>
                </a:solidFill>
                <a:latin typeface="AvenirForCA"/>
              </a:rPr>
              <a:t>feed </a:t>
            </a:r>
            <a:r>
              <a:rPr lang="en-US" sz="1800" b="0" i="1" u="none" strike="noStrike" baseline="0" dirty="0">
                <a:solidFill>
                  <a:srgbClr val="004DCD"/>
                </a:solidFill>
                <a:latin typeface="AvenirForCA-Italic"/>
              </a:rPr>
              <a:t>is /f/. </a:t>
            </a:r>
          </a:p>
          <a:p>
            <a:pPr algn="l"/>
            <a:endParaRPr lang="en-US" sz="1800" b="0" i="1" u="none" strike="noStrike" baseline="0" dirty="0">
              <a:solidFill>
                <a:srgbClr val="004DCD"/>
              </a:solidFill>
              <a:latin typeface="AvenirForCA-Italic"/>
            </a:endParaRPr>
          </a:p>
          <a:p>
            <a:pPr algn="l"/>
            <a:r>
              <a:rPr lang="en-US" sz="1800" b="0" i="0" u="none" strike="noStrike" baseline="0" dirty="0">
                <a:solidFill>
                  <a:srgbClr val="000000"/>
                </a:solidFill>
                <a:latin typeface="AvenirForCA"/>
              </a:rPr>
              <a:t>Repeat the steps to isolate the middle sound in the word </a:t>
            </a:r>
            <a:r>
              <a:rPr lang="en-US" sz="1800" b="0" i="1" u="none" strike="noStrike" baseline="0" dirty="0">
                <a:solidFill>
                  <a:srgbClr val="000000"/>
                </a:solidFill>
                <a:latin typeface="AvenirForCA-Italic"/>
              </a:rPr>
              <a:t>feed</a:t>
            </a:r>
            <a:r>
              <a:rPr lang="en-US" sz="1800" b="0" i="0" u="none" strike="noStrike" baseline="0" dirty="0">
                <a:solidFill>
                  <a:srgbClr val="000000"/>
                </a:solidFill>
                <a:latin typeface="AvenirForCA"/>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ē</a:t>
            </a:r>
            <a:r>
              <a:rPr lang="en-US" sz="1800" b="0" i="0" u="none" strike="noStrike" baseline="0" dirty="0">
                <a:solidFill>
                  <a:srgbClr val="000000"/>
                </a:solidFill>
                <a:latin typeface="AvenirForCA"/>
              </a:rPr>
              <a:t>/.</a:t>
            </a:r>
          </a:p>
          <a:p>
            <a:pPr algn="l"/>
            <a:endParaRPr lang="en-US" sz="1800" b="1" i="0" u="none" strike="noStrike" baseline="0" dirty="0">
              <a:solidFill>
                <a:srgbClr val="004DCD"/>
              </a:solidFill>
              <a:latin typeface="AvenirForCA-Bold"/>
            </a:endParaRPr>
          </a:p>
          <a:p>
            <a:pPr algn="l"/>
            <a:r>
              <a:rPr lang="en-US" sz="1800" b="1" i="0" u="none" strike="noStrike" baseline="0" dirty="0">
                <a:solidFill>
                  <a:srgbClr val="004DCD"/>
                </a:solidFill>
                <a:latin typeface="AvenirForCA-Bold"/>
              </a:rPr>
              <a:t>APPLY: </a:t>
            </a:r>
            <a:r>
              <a:rPr lang="en-US" sz="1800" b="0" i="0" u="none" strike="noStrike" baseline="0" dirty="0">
                <a:solidFill>
                  <a:srgbClr val="000000"/>
                </a:solidFill>
                <a:latin typeface="AvenirForCA"/>
              </a:rPr>
              <a:t>Have children isolate the middle sound in the word </a:t>
            </a:r>
            <a:r>
              <a:rPr lang="en-US" sz="1800" b="0" i="1" u="none" strike="noStrike" baseline="0" dirty="0">
                <a:solidFill>
                  <a:srgbClr val="000000"/>
                </a:solidFill>
                <a:latin typeface="AvenirForCA-Italic"/>
              </a:rPr>
              <a:t>peek</a:t>
            </a:r>
            <a:r>
              <a:rPr lang="en-US" sz="1800" b="0" i="0" u="none" strike="noStrike" baseline="0" dirty="0">
                <a:solidFill>
                  <a:srgbClr val="000000"/>
                </a:solidFill>
                <a:latin typeface="AvenirForCA"/>
              </a:rPr>
              <a:t>.</a:t>
            </a:r>
          </a:p>
          <a:p>
            <a:pPr algn="l"/>
            <a:r>
              <a:rPr lang="en-US" sz="1800" b="1" i="0" u="none" strike="noStrike" baseline="0" dirty="0">
                <a:solidFill>
                  <a:srgbClr val="000000"/>
                </a:solidFill>
                <a:latin typeface="AvenirForCA-Bold"/>
              </a:rPr>
              <a:t>Listen for the Sound: </a:t>
            </a:r>
            <a:r>
              <a:rPr lang="en-US" sz="1800" b="0" i="1" u="none" strike="noStrike" baseline="0" dirty="0">
                <a:solidFill>
                  <a:srgbClr val="004DCD"/>
                </a:solidFill>
                <a:latin typeface="AvenirForCA-Italic"/>
              </a:rPr>
              <a:t>Your turn! What is the middle sound in the word </a:t>
            </a:r>
            <a:r>
              <a:rPr lang="en-US" sz="1800" b="0" i="0" u="none" strike="noStrike" baseline="0" dirty="0">
                <a:solidFill>
                  <a:srgbClr val="004DCD"/>
                </a:solidFill>
                <a:latin typeface="AvenirForCA"/>
              </a:rPr>
              <a:t>peek</a:t>
            </a:r>
            <a:r>
              <a:rPr lang="en-US" sz="1800" b="0" i="1" u="none" strike="noStrike" baseline="0" dirty="0">
                <a:solidFill>
                  <a:srgbClr val="004DCD"/>
                </a:solidFill>
                <a:latin typeface="AvenirForCA-Italic"/>
              </a:rPr>
              <a:t>?</a:t>
            </a:r>
          </a:p>
          <a:p>
            <a:pPr algn="l"/>
            <a:r>
              <a:rPr lang="en-US" sz="1800" b="1" i="0" u="none" strike="noStrike" baseline="0" dirty="0">
                <a:solidFill>
                  <a:srgbClr val="000000"/>
                </a:solidFill>
                <a:latin typeface="AvenirForCA-Bold"/>
              </a:rPr>
              <a:t>Say the Sound: </a:t>
            </a:r>
            <a:r>
              <a:rPr lang="en-US" sz="1800" b="0" i="1" u="none" strike="noStrike" baseline="0" dirty="0">
                <a:solidFill>
                  <a:srgbClr val="004DCD"/>
                </a:solidFill>
                <a:latin typeface="AvenirForCA-Italic"/>
              </a:rPr>
              <a:t>Now </a:t>
            </a:r>
            <a:r>
              <a:rPr lang="en-US" sz="1800" b="1" i="1" u="none" strike="noStrike" baseline="0" dirty="0">
                <a:solidFill>
                  <a:srgbClr val="004DCD"/>
                </a:solidFill>
                <a:latin typeface="AvenirForCA-DemiBoldIt"/>
              </a:rPr>
              <a:t>you </a:t>
            </a:r>
            <a:r>
              <a:rPr lang="en-US" sz="1800" b="0" i="1" u="none" strike="noStrike" baseline="0" dirty="0">
                <a:solidFill>
                  <a:srgbClr val="004DCD"/>
                </a:solidFill>
                <a:latin typeface="AvenirForCA-Italic"/>
              </a:rPr>
              <a:t>say the middle sound you hear. (</a:t>
            </a:r>
            <a:r>
              <a:rPr lang="en-US" sz="1800" b="0" i="1" u="none" strike="noStrike" baseline="0" dirty="0">
                <a:solidFill>
                  <a:srgbClr val="C000C0"/>
                </a:solidFill>
                <a:latin typeface="AvenirForCA-Italic"/>
              </a:rPr>
              <a:t>/</a:t>
            </a:r>
            <a:r>
              <a:rPr lang="en-US" sz="1800" b="0" i="1" u="none" strike="noStrike" baseline="0" dirty="0">
                <a:solidFill>
                  <a:srgbClr val="000000"/>
                </a:solidFill>
                <a:latin typeface="Times New Roman" panose="02020603050405020304" pitchFamily="18" charset="0"/>
                <a:cs typeface="Times New Roman" panose="02020603050405020304" pitchFamily="18" charset="0"/>
              </a:rPr>
              <a:t>ē</a:t>
            </a:r>
            <a:r>
              <a:rPr lang="en-US" sz="1800" b="0" i="1" u="none" strike="noStrike" baseline="0" dirty="0">
                <a:solidFill>
                  <a:srgbClr val="C000C0"/>
                </a:solidFill>
                <a:latin typeface="AvenirForCA-Italic"/>
              </a:rPr>
              <a:t>/) </a:t>
            </a:r>
            <a:r>
              <a:rPr lang="en-US" sz="1800" b="0" i="1" u="none" strike="noStrike" baseline="0" dirty="0">
                <a:solidFill>
                  <a:srgbClr val="004DCD"/>
                </a:solidFill>
                <a:latin typeface="AvenirForCA-Italic"/>
              </a:rPr>
              <a:t>Again. (</a:t>
            </a:r>
            <a:r>
              <a:rPr lang="en-US" sz="1800" b="0" i="1" u="none" strike="noStrike" baseline="0" dirty="0">
                <a:solidFill>
                  <a:srgbClr val="C000C0"/>
                </a:solidFill>
                <a:latin typeface="AvenirForCA-Italic"/>
              </a:rPr>
              <a:t>/</a:t>
            </a:r>
            <a:r>
              <a:rPr lang="en-US" sz="1800" b="0" i="1" u="none" strike="noStrike" baseline="0" dirty="0">
                <a:solidFill>
                  <a:srgbClr val="000000"/>
                </a:solidFill>
                <a:latin typeface="Times New Roman" panose="02020603050405020304" pitchFamily="18" charset="0"/>
                <a:cs typeface="Times New Roman" panose="02020603050405020304" pitchFamily="18" charset="0"/>
              </a:rPr>
              <a:t>ē</a:t>
            </a:r>
            <a:r>
              <a:rPr lang="en-US" sz="1800" b="0" i="1" u="none" strike="noStrike" baseline="0" dirty="0">
                <a:solidFill>
                  <a:srgbClr val="C000C0"/>
                </a:solidFill>
                <a:latin typeface="AvenirForCA-Italic"/>
              </a:rPr>
              <a:t>/)</a:t>
            </a:r>
          </a:p>
          <a:p>
            <a:pPr algn="l"/>
            <a:endParaRPr lang="en-US" sz="1800" b="0" i="0" u="none" strike="noStrike" baseline="0" dirty="0">
              <a:solidFill>
                <a:srgbClr val="000000"/>
              </a:solidFill>
              <a:latin typeface="AvenirForCA"/>
            </a:endParaRPr>
          </a:p>
          <a:p>
            <a:pPr algn="l"/>
            <a:r>
              <a:rPr lang="en-US" sz="1800" b="0" i="0" u="none" strike="noStrike" baseline="0" dirty="0">
                <a:solidFill>
                  <a:srgbClr val="000000"/>
                </a:solidFill>
                <a:latin typeface="AvenirForCA"/>
              </a:rPr>
              <a:t>Now use the routine and have children isolate the first and middle sounds in each word below. Correct all errors.</a:t>
            </a:r>
            <a:endParaRPr lang="en-US" sz="1800" b="1" i="0" u="none" strike="noStrike" baseline="0" dirty="0">
              <a:latin typeface="AvenirForCA-DemiBold"/>
            </a:endParaRPr>
          </a:p>
          <a:p>
            <a:pPr algn="l"/>
            <a:r>
              <a:rPr lang="en-US" sz="1800" b="1" i="0" u="none" strike="noStrike" baseline="0" dirty="0">
                <a:latin typeface="AvenirForCA-DemiBold"/>
              </a:rPr>
              <a:t>heel: /h/, /</a:t>
            </a:r>
            <a:r>
              <a:rPr lang="en-US" sz="1800" b="1" i="0" u="none" strike="noStrike" baseline="0" dirty="0">
                <a:latin typeface="Times New Roman" panose="02020603050405020304" pitchFamily="18" charset="0"/>
                <a:cs typeface="Times New Roman" panose="02020603050405020304" pitchFamily="18" charset="0"/>
              </a:rPr>
              <a:t>ē</a:t>
            </a:r>
            <a:r>
              <a:rPr lang="en-US" sz="1800" b="1" i="0" u="none" strike="noStrike" baseline="0" dirty="0">
                <a:latin typeface="AvenirForCA-DemiBold"/>
              </a:rPr>
              <a:t>/</a:t>
            </a:r>
            <a:endParaRPr lang="en-US" sz="1800" b="0" i="0" u="none" strike="noStrike" baseline="0" dirty="0">
              <a:solidFill>
                <a:srgbClr val="000000"/>
              </a:solidFill>
              <a:latin typeface="AvenirForCA"/>
            </a:endParaRPr>
          </a:p>
          <a:p>
            <a:pPr algn="l"/>
            <a:r>
              <a:rPr lang="en-US" sz="1800" b="1" i="0" u="none" strike="noStrike" baseline="0" dirty="0">
                <a:latin typeface="AvenirForCA-DemiBold"/>
              </a:rPr>
              <a:t>bed: /b/, /</a:t>
            </a:r>
            <a:r>
              <a:rPr lang="az-Cyrl-AZ" sz="1800" b="1" i="0" u="none" strike="noStrike" baseline="0" dirty="0">
                <a:latin typeface="Times New Roman" panose="02020603050405020304" pitchFamily="18" charset="0"/>
                <a:cs typeface="Times New Roman" panose="02020603050405020304" pitchFamily="18" charset="0"/>
              </a:rPr>
              <a:t>ӗ</a:t>
            </a:r>
            <a:r>
              <a:rPr lang="en-US" sz="1800" b="1" i="0" u="none" strike="noStrike" baseline="0" dirty="0">
                <a:latin typeface="AvenirForCA-DemiBold"/>
              </a:rPr>
              <a:t>/</a:t>
            </a:r>
          </a:p>
          <a:p>
            <a:pPr algn="l"/>
            <a:r>
              <a:rPr lang="en-US" sz="1800" b="1" i="0" u="none" strike="noStrike" baseline="0" dirty="0">
                <a:latin typeface="AvenirForCA-DemiBold"/>
              </a:rPr>
              <a:t>safe: /s/, /</a:t>
            </a:r>
            <a:r>
              <a:rPr lang="en-US" sz="1800" b="1" i="0" u="none" strike="noStrike" baseline="0" dirty="0">
                <a:latin typeface="Times New Roman" panose="02020603050405020304" pitchFamily="18" charset="0"/>
                <a:cs typeface="Times New Roman" panose="02020603050405020304" pitchFamily="18" charset="0"/>
              </a:rPr>
              <a:t>ā</a:t>
            </a:r>
            <a:r>
              <a:rPr lang="en-US" sz="1800" b="1" i="0" u="none" strike="noStrike" baseline="0" dirty="0">
                <a:latin typeface="AvenirForCA-DemiBold"/>
              </a:rPr>
              <a:t>/</a:t>
            </a:r>
          </a:p>
          <a:p>
            <a:pPr algn="l"/>
            <a:r>
              <a:rPr lang="en-US" sz="1800" b="1" i="0" u="none" strike="noStrike" baseline="0" dirty="0">
                <a:latin typeface="AvenirForCA-DemiBold"/>
              </a:rPr>
              <a:t>need: /n/, /</a:t>
            </a:r>
            <a:r>
              <a:rPr lang="en-US" sz="1800" b="1" i="0" u="none" strike="noStrike" baseline="0" dirty="0">
                <a:latin typeface="Times New Roman" panose="02020603050405020304" pitchFamily="18" charset="0"/>
                <a:cs typeface="Times New Roman" panose="02020603050405020304" pitchFamily="18" charset="0"/>
              </a:rPr>
              <a:t>ē</a:t>
            </a:r>
            <a:r>
              <a:rPr lang="en-US" sz="1800" b="1" i="0" u="none" strike="noStrike" baseline="0" dirty="0">
                <a:latin typeface="AvenirForCA-DemiBold"/>
              </a:rPr>
              <a:t>/</a:t>
            </a:r>
          </a:p>
          <a:p>
            <a:pPr algn="l"/>
            <a:r>
              <a:rPr lang="en-US" sz="1800" b="1" i="0" u="none" strike="noStrike" baseline="0" dirty="0">
                <a:latin typeface="AvenirForCA-DemiBold"/>
              </a:rPr>
              <a:t>seen: /s/, /</a:t>
            </a:r>
            <a:r>
              <a:rPr lang="en-US" sz="1800" b="1" i="0" u="none" strike="noStrike" baseline="0" dirty="0">
                <a:latin typeface="Times New Roman" panose="02020603050405020304" pitchFamily="18" charset="0"/>
                <a:cs typeface="Times New Roman" panose="02020603050405020304" pitchFamily="18" charset="0"/>
              </a:rPr>
              <a:t>ē</a:t>
            </a:r>
            <a:r>
              <a:rPr lang="en-US" sz="1800" b="1" i="0" u="none" strike="noStrike" baseline="0" dirty="0">
                <a:latin typeface="AvenirForCA-DemiBold"/>
              </a:rPr>
              <a:t>/</a:t>
            </a:r>
          </a:p>
          <a:p>
            <a:pPr algn="l"/>
            <a:r>
              <a:rPr lang="en-US" sz="1800" b="1" i="0" u="none" strike="noStrike" baseline="0" dirty="0">
                <a:latin typeface="AvenirForCA-DemiBold"/>
              </a:rPr>
              <a:t>feel: /f/, /</a:t>
            </a:r>
            <a:r>
              <a:rPr lang="en-US" sz="1800" b="1" i="0" u="none" strike="noStrike" baseline="0" dirty="0">
                <a:latin typeface="Times New Roman" panose="02020603050405020304" pitchFamily="18" charset="0"/>
                <a:cs typeface="Times New Roman" panose="02020603050405020304" pitchFamily="18" charset="0"/>
              </a:rPr>
              <a:t>ē</a:t>
            </a:r>
            <a:r>
              <a:rPr lang="en-US" sz="1800" b="1" i="0" u="none" strike="noStrike" baseline="0" dirty="0">
                <a:latin typeface="AvenirForCA-DemiBold"/>
              </a:rPr>
              <a:t>/</a:t>
            </a:r>
          </a:p>
          <a:p>
            <a:pPr algn="l"/>
            <a:endParaRPr lang="en-US" sz="1800" b="1" i="0" u="none" strike="noStrike" baseline="0" dirty="0">
              <a:latin typeface="AvenirForCA-DemiBold"/>
            </a:endParaRPr>
          </a:p>
          <a:p>
            <a:pPr algn="l"/>
            <a:r>
              <a:rPr lang="en-US" sz="1800" b="0" i="0" u="none" strike="noStrike" baseline="0" dirty="0">
                <a:latin typeface="AvenirForCA"/>
              </a:rPr>
              <a:t>Say the words above and challenge children to shout out the words that do not contain /</a:t>
            </a:r>
            <a:r>
              <a:rPr lang="en-US" sz="1800" b="0" i="0" u="none" strike="noStrike" baseline="0" dirty="0">
                <a:latin typeface="Times New Roman" panose="02020603050405020304" pitchFamily="18" charset="0"/>
                <a:cs typeface="Times New Roman" panose="02020603050405020304" pitchFamily="18" charset="0"/>
              </a:rPr>
              <a:t>ē</a:t>
            </a:r>
            <a:r>
              <a:rPr lang="en-US" sz="1800" b="0" i="0" u="none" strike="noStrike" baseline="0" dirty="0">
                <a:latin typeface="AvenirForCA"/>
              </a:rPr>
              <a:t>/.</a:t>
            </a:r>
            <a:endParaRPr lang="en-US" sz="1800" b="1" i="0" u="none" strike="noStrike" baseline="0" dirty="0">
              <a:latin typeface="AvenirForCA-DemiBold"/>
            </a:endParaRPr>
          </a:p>
        </p:txBody>
      </p:sp>
      <p:sp>
        <p:nvSpPr>
          <p:cNvPr id="4" name="Slide Number Placeholder 3"/>
          <p:cNvSpPr>
            <a:spLocks noGrp="1"/>
          </p:cNvSpPr>
          <p:nvPr>
            <p:ph type="sldNum" sz="quarter" idx="5"/>
          </p:nvPr>
        </p:nvSpPr>
        <p:spPr/>
        <p:txBody>
          <a:bodyPr/>
          <a:lstStyle/>
          <a:p>
            <a:fld id="{DD7BF639-6FD4-A841-B3E5-1EC143CA2BE4}" type="slidenum">
              <a:rPr lang="en-US" smtClean="0"/>
              <a:pPr/>
              <a:t>5</a:t>
            </a:fld>
            <a:endParaRPr lang="en-US"/>
          </a:p>
        </p:txBody>
      </p:sp>
    </p:spTree>
    <p:extLst>
      <p:ext uri="{BB962C8B-B14F-4D97-AF65-F5344CB8AC3E}">
        <p14:creationId xmlns:p14="http://schemas.microsoft.com/office/powerpoint/2010/main" val="52232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1" i="0" u="none" strike="noStrike" baseline="0" dirty="0">
                <a:latin typeface="AvenirForCA-DemiBold"/>
              </a:rPr>
              <a:t>Words with </a:t>
            </a:r>
            <a:r>
              <a:rPr lang="nl-NL" sz="1800" b="1" i="1" u="none" strike="noStrike" baseline="0" dirty="0">
                <a:latin typeface="AvenirForCA-DemiBoldIt"/>
              </a:rPr>
              <a:t>-eed, -eek, -eel, -een</a:t>
            </a:r>
          </a:p>
          <a:p>
            <a:pPr algn="l"/>
            <a:endParaRPr lang="en-US" sz="1800" b="1" i="0" u="none" strike="noStrike" baseline="0" dirty="0">
              <a:solidFill>
                <a:srgbClr val="FFFFFF"/>
              </a:solidFill>
              <a:latin typeface="AvenirForCA-Bold"/>
            </a:endParaRPr>
          </a:p>
          <a:p>
            <a:pPr algn="l"/>
            <a:r>
              <a:rPr lang="en-US" sz="1800" b="1" i="0" u="none" strike="noStrike" baseline="0" dirty="0">
                <a:solidFill>
                  <a:srgbClr val="FFFFFF"/>
                </a:solidFill>
                <a:latin typeface="AvenirForCA-Bold"/>
              </a:rPr>
              <a:t>TEACH: </a:t>
            </a:r>
            <a:r>
              <a:rPr lang="en-US" sz="1800" b="0" i="0" u="none" strike="noStrike" baseline="0" dirty="0">
                <a:solidFill>
                  <a:srgbClr val="000000"/>
                </a:solidFill>
                <a:latin typeface="AvenirForCA"/>
              </a:rPr>
              <a:t>Use the </a:t>
            </a:r>
            <a:r>
              <a:rPr lang="en-US" sz="1800" b="1" i="0" u="none" strike="noStrike" baseline="0" dirty="0">
                <a:solidFill>
                  <a:srgbClr val="000000"/>
                </a:solidFill>
                <a:latin typeface="AvenirForCA-DemiBold"/>
              </a:rPr>
              <a:t>SS&amp;A Cards </a:t>
            </a:r>
            <a:r>
              <a:rPr lang="en-US" sz="1800" b="0" i="0" u="none" strike="noStrike" baseline="0" dirty="0">
                <a:solidFill>
                  <a:srgbClr val="000000"/>
                </a:solidFill>
                <a:latin typeface="AvenirForCA"/>
              </a:rPr>
              <a:t>to introduce long </a:t>
            </a:r>
            <a:r>
              <a:rPr lang="en-US" sz="1800" b="0" i="1" u="none" strike="noStrike" baseline="0" dirty="0">
                <a:solidFill>
                  <a:srgbClr val="000000"/>
                </a:solidFill>
                <a:latin typeface="AvenirForCA-Italic"/>
              </a:rPr>
              <a:t>e </a:t>
            </a:r>
            <a:r>
              <a:rPr lang="en-US" sz="1800" b="0" i="0" u="none" strike="noStrike" baseline="0" dirty="0">
                <a:solidFill>
                  <a:srgbClr val="000000"/>
                </a:solidFill>
                <a:latin typeface="AvenirForCA"/>
              </a:rPr>
              <a:t>spelled </a:t>
            </a:r>
            <a:r>
              <a:rPr lang="en-US" sz="1800" b="0" i="1" u="none" strike="noStrike" baseline="0" dirty="0" err="1">
                <a:solidFill>
                  <a:srgbClr val="000000"/>
                </a:solidFill>
                <a:latin typeface="AvenirForCA-Italic"/>
              </a:rPr>
              <a:t>ee</a:t>
            </a:r>
            <a:r>
              <a:rPr lang="en-US" sz="1800" b="0" i="0" u="none" strike="noStrike" baseline="0" dirty="0">
                <a:solidFill>
                  <a:srgbClr val="000000"/>
                </a:solidFill>
                <a:latin typeface="AvenirForCA"/>
              </a:rPr>
              <a:t>. Say the image name and sound and have children repeat after you. Explain that </a:t>
            </a:r>
            <a:r>
              <a:rPr lang="en-US" sz="1800" b="0" i="1" u="none" strike="noStrike" baseline="0" dirty="0" err="1">
                <a:solidFill>
                  <a:srgbClr val="000000"/>
                </a:solidFill>
                <a:latin typeface="AvenirForCA-Italic"/>
              </a:rPr>
              <a:t>ee</a:t>
            </a:r>
            <a:r>
              <a:rPr lang="en-US" sz="1800" b="0" i="1" u="none" strike="noStrike" baseline="0" dirty="0">
                <a:solidFill>
                  <a:srgbClr val="000000"/>
                </a:solidFill>
                <a:latin typeface="AvenirForCA-Italic"/>
              </a:rPr>
              <a:t> </a:t>
            </a:r>
            <a:r>
              <a:rPr lang="en-US" sz="1800" b="0" i="0" u="none" strike="noStrike" baseline="0" dirty="0">
                <a:solidFill>
                  <a:srgbClr val="000000"/>
                </a:solidFill>
                <a:latin typeface="AvenirForCA"/>
              </a:rPr>
              <a:t>is one way to spell /</a:t>
            </a:r>
            <a:r>
              <a:rPr lang="en-US" sz="1800" b="0" i="0" u="none" strike="noStrike" baseline="0" dirty="0" err="1">
                <a:solidFill>
                  <a:srgbClr val="000000"/>
                </a:solidFill>
                <a:latin typeface="AvenirForCA"/>
              </a:rPr>
              <a:t>ē</a:t>
            </a:r>
            <a:r>
              <a:rPr lang="en-US" sz="1800" b="0" i="0" u="none" strike="noStrike" baseline="0" dirty="0">
                <a:solidFill>
                  <a:srgbClr val="000000"/>
                </a:solidFill>
                <a:latin typeface="AvenirForCA"/>
              </a:rPr>
              <a:t>/. </a:t>
            </a:r>
            <a:r>
              <a:rPr lang="en-US" sz="1800" b="1" i="0" u="none" strike="noStrike" baseline="0" dirty="0">
                <a:solidFill>
                  <a:srgbClr val="000000"/>
                </a:solidFill>
                <a:latin typeface="AvenirForCA-Bold"/>
              </a:rPr>
              <a:t>Say, </a:t>
            </a:r>
            <a:r>
              <a:rPr lang="en-US" sz="1800" b="0" i="1" u="none" strike="noStrike" baseline="0" dirty="0">
                <a:solidFill>
                  <a:srgbClr val="004DCD"/>
                </a:solidFill>
                <a:latin typeface="AvenirForCA-Italic"/>
              </a:rPr>
              <a:t>The letters </a:t>
            </a:r>
            <a:r>
              <a:rPr lang="en-US" sz="1800" b="0" i="0" u="none" strike="noStrike" baseline="0" dirty="0" err="1">
                <a:solidFill>
                  <a:srgbClr val="004DCD"/>
                </a:solidFill>
                <a:latin typeface="AvenirForCA"/>
              </a:rPr>
              <a:t>ee</a:t>
            </a:r>
            <a:r>
              <a:rPr lang="en-US" sz="1800" b="0" i="0" u="none" strike="noStrike" baseline="0" dirty="0">
                <a:solidFill>
                  <a:srgbClr val="004DCD"/>
                </a:solidFill>
                <a:latin typeface="AvenirForCA"/>
              </a:rPr>
              <a:t> </a:t>
            </a:r>
            <a:r>
              <a:rPr lang="en-US" sz="1800" b="0" i="1" u="none" strike="noStrike" baseline="0" dirty="0">
                <a:solidFill>
                  <a:srgbClr val="004DCD"/>
                </a:solidFill>
                <a:latin typeface="AvenirForCA-Italic"/>
              </a:rPr>
              <a:t>together let us know that the vowel sound is the long </a:t>
            </a:r>
            <a:r>
              <a:rPr lang="en-US" sz="1800" b="0" i="0" u="none" strike="noStrike" baseline="0" dirty="0">
                <a:solidFill>
                  <a:srgbClr val="004DCD"/>
                </a:solidFill>
                <a:latin typeface="AvenirForCA"/>
              </a:rPr>
              <a:t>e </a:t>
            </a:r>
            <a:r>
              <a:rPr lang="en-US" sz="1800" b="0" i="1" u="none" strike="noStrike" baseline="0" dirty="0">
                <a:solidFill>
                  <a:srgbClr val="004DCD"/>
                </a:solidFill>
                <a:latin typeface="AvenirForCA-Italic"/>
              </a:rPr>
              <a:t>sound, or that the letter </a:t>
            </a:r>
            <a:r>
              <a:rPr lang="en-US" sz="1800" b="0" i="0" u="none" strike="noStrike" baseline="0" dirty="0">
                <a:solidFill>
                  <a:srgbClr val="004DCD"/>
                </a:solidFill>
                <a:latin typeface="AvenirForCA"/>
              </a:rPr>
              <a:t>e </a:t>
            </a:r>
            <a:r>
              <a:rPr lang="en-US" sz="1800" b="0" i="1" u="none" strike="noStrike" baseline="0" dirty="0">
                <a:solidFill>
                  <a:srgbClr val="004DCD"/>
                </a:solidFill>
                <a:latin typeface="AvenirForCA-Italic"/>
              </a:rPr>
              <a:t>says its name: /</a:t>
            </a:r>
            <a:r>
              <a:rPr lang="en-US" sz="1800" b="0" i="1" u="none" strike="noStrike" baseline="0" dirty="0" err="1">
                <a:solidFill>
                  <a:srgbClr val="004DCD"/>
                </a:solidFill>
                <a:latin typeface="AvenirForCA-Italic"/>
              </a:rPr>
              <a:t>ē</a:t>
            </a:r>
            <a:r>
              <a:rPr lang="en-US" sz="1800" b="0" i="1" u="none" strike="noStrike" baseline="0" dirty="0">
                <a:solidFill>
                  <a:srgbClr val="004DCD"/>
                </a:solidFill>
                <a:latin typeface="AvenirForCA-Italic"/>
              </a:rPr>
              <a:t>/. We will blend letters and sounds in words with </a:t>
            </a:r>
            <a:r>
              <a:rPr lang="en-US" sz="1800" b="0" i="0" u="none" strike="noStrike" baseline="0" dirty="0" err="1">
                <a:solidFill>
                  <a:srgbClr val="004DCD"/>
                </a:solidFill>
                <a:latin typeface="AvenirForCA"/>
              </a:rPr>
              <a:t>ee</a:t>
            </a:r>
            <a:r>
              <a:rPr lang="en-US" sz="1800" b="0" i="0" u="none" strike="noStrike" baseline="0" dirty="0">
                <a:solidFill>
                  <a:srgbClr val="004DCD"/>
                </a:solidFill>
                <a:latin typeface="AvenirForCA"/>
              </a:rPr>
              <a:t> </a:t>
            </a:r>
            <a:r>
              <a:rPr lang="en-US" sz="1800" b="0" i="1" u="none" strike="noStrike" baseline="0" dirty="0">
                <a:solidFill>
                  <a:srgbClr val="004DCD"/>
                </a:solidFill>
                <a:latin typeface="AvenirForCA-Italic"/>
              </a:rPr>
              <a:t>and long </a:t>
            </a:r>
            <a:r>
              <a:rPr lang="en-US" sz="1800" b="0" i="0" u="none" strike="noStrike" baseline="0" dirty="0">
                <a:solidFill>
                  <a:srgbClr val="004DCD"/>
                </a:solidFill>
                <a:latin typeface="AvenirForCA"/>
              </a:rPr>
              <a:t>e</a:t>
            </a:r>
            <a:r>
              <a:rPr lang="en-US" sz="1800" b="0" i="1" u="none" strike="noStrike" baseline="0" dirty="0">
                <a:solidFill>
                  <a:srgbClr val="004DCD"/>
                </a:solidFill>
                <a:latin typeface="AvenirForCA-Italic"/>
              </a:rPr>
              <a:t>.</a:t>
            </a:r>
          </a:p>
          <a:p>
            <a:pPr algn="l"/>
            <a:endParaRPr lang="en-US" sz="1800" b="0" i="1" u="none" strike="noStrike" baseline="0" dirty="0">
              <a:solidFill>
                <a:srgbClr val="004DCD"/>
              </a:solidFill>
              <a:latin typeface="AvenirForCA-Ital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Consider playing the articulation video accessible through Teacher Toolbox.</a:t>
            </a:r>
            <a:endParaRPr lang="en-US" sz="1200" kern="1200" dirty="0">
              <a:solidFill>
                <a:schemeClr val="tx1"/>
              </a:solidFill>
              <a:effectLst/>
              <a:latin typeface="+mn-lt"/>
              <a:ea typeface="+mn-ea"/>
              <a:cs typeface="+mn-cs"/>
            </a:endParaRPr>
          </a:p>
          <a:p>
            <a:pPr algn="l"/>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6</a:t>
            </a:fld>
            <a:endParaRPr lang="en-US"/>
          </a:p>
        </p:txBody>
      </p:sp>
    </p:spTree>
    <p:extLst>
      <p:ext uri="{BB962C8B-B14F-4D97-AF65-F5344CB8AC3E}">
        <p14:creationId xmlns:p14="http://schemas.microsoft.com/office/powerpoint/2010/main" val="209445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4DCD"/>
                </a:solidFill>
                <a:latin typeface="AvenirForCA-Bold"/>
              </a:rPr>
              <a:t>BLEND WORDS ROUTINE</a:t>
            </a:r>
            <a:endParaRPr lang="en-US" sz="1800" b="1" i="0" u="none" strike="noStrike" baseline="0" dirty="0">
              <a:solidFill>
                <a:srgbClr val="FFFFFF"/>
              </a:solidFill>
              <a:latin typeface="AvenirForCA-Bold"/>
            </a:endParaRPr>
          </a:p>
          <a:p>
            <a:pPr algn="l"/>
            <a:endParaRPr lang="en-US" sz="1800" b="1" i="0" u="none" strike="noStrike" baseline="0" dirty="0">
              <a:solidFill>
                <a:srgbClr val="FFFFFF"/>
              </a:solidFill>
              <a:latin typeface="AvenirForCA-Bold"/>
            </a:endParaRPr>
          </a:p>
          <a:p>
            <a:pPr algn="l"/>
            <a:r>
              <a:rPr lang="en-US" sz="1800" b="1" i="0" u="none" strike="noStrike" baseline="0" dirty="0">
                <a:solidFill>
                  <a:srgbClr val="FFFFFF"/>
                </a:solidFill>
                <a:latin typeface="AvenirForCA-Bold"/>
              </a:rPr>
              <a:t>MODEL: </a:t>
            </a:r>
            <a:r>
              <a:rPr lang="en-US" sz="1800" b="0" i="0" u="none" strike="noStrike" baseline="0" dirty="0">
                <a:solidFill>
                  <a:srgbClr val="000000"/>
                </a:solidFill>
                <a:latin typeface="AvenirForCA"/>
              </a:rPr>
              <a:t>Write and display the word </a:t>
            </a:r>
            <a:r>
              <a:rPr lang="en-US" sz="1800" b="0" i="1" u="none" strike="noStrike" baseline="0" dirty="0">
                <a:solidFill>
                  <a:srgbClr val="000000"/>
                </a:solidFill>
                <a:latin typeface="AvenirForCA-Italic"/>
              </a:rPr>
              <a:t>teen</a:t>
            </a:r>
            <a:r>
              <a:rPr lang="en-US" sz="1800" b="0" i="0" u="none" strike="noStrike" baseline="0" dirty="0">
                <a:solidFill>
                  <a:srgbClr val="000000"/>
                </a:solidFill>
                <a:latin typeface="AvenirForCA"/>
              </a:rPr>
              <a:t>.</a:t>
            </a:r>
          </a:p>
          <a:p>
            <a:pPr algn="l"/>
            <a:r>
              <a:rPr lang="en-US" sz="1800" b="1" i="0" u="none" strike="noStrike" baseline="0" dirty="0">
                <a:solidFill>
                  <a:srgbClr val="000000"/>
                </a:solidFill>
                <a:latin typeface="AvenirForCA-Bold"/>
              </a:rPr>
              <a:t>Say the Sounds: </a:t>
            </a:r>
            <a:r>
              <a:rPr lang="en-US" sz="1800" b="0" i="1" u="none" strike="noStrike" baseline="0" dirty="0">
                <a:solidFill>
                  <a:srgbClr val="004DCD"/>
                </a:solidFill>
                <a:latin typeface="AvenirForCA-Italic"/>
              </a:rPr>
              <a:t>I am going to say each sound in the word </a:t>
            </a:r>
            <a:r>
              <a:rPr lang="en-US" sz="1800" b="0" i="0" u="none" strike="noStrike" baseline="0" dirty="0">
                <a:solidFill>
                  <a:srgbClr val="004DCD"/>
                </a:solidFill>
                <a:latin typeface="AvenirForCA"/>
              </a:rPr>
              <a:t>teen</a:t>
            </a:r>
            <a:r>
              <a:rPr lang="en-US" sz="1800" b="0" i="1" u="none" strike="noStrike" baseline="0" dirty="0">
                <a:solidFill>
                  <a:srgbClr val="004DCD"/>
                </a:solidFill>
                <a:latin typeface="AvenirForCA-Italic"/>
              </a:rPr>
              <a:t>: the letter </a:t>
            </a:r>
            <a:r>
              <a:rPr lang="en-US" sz="1800" b="0" i="0" u="none" strike="noStrike" baseline="0" dirty="0">
                <a:solidFill>
                  <a:srgbClr val="004DCD"/>
                </a:solidFill>
                <a:latin typeface="AvenirForCA"/>
              </a:rPr>
              <a:t>t </a:t>
            </a:r>
            <a:r>
              <a:rPr lang="en-US" sz="1800" b="0" i="1" u="none" strike="noStrike" baseline="0" dirty="0">
                <a:solidFill>
                  <a:srgbClr val="004DCD"/>
                </a:solidFill>
                <a:latin typeface="AvenirForCA-Italic"/>
              </a:rPr>
              <a:t>stands for /t/</a:t>
            </a:r>
            <a:r>
              <a:rPr lang="en-US" sz="1800" b="0" i="0" u="none" strike="noStrike" baseline="0" dirty="0">
                <a:solidFill>
                  <a:srgbClr val="004DCD"/>
                </a:solidFill>
                <a:latin typeface="AvenirForCA"/>
              </a:rPr>
              <a:t>, </a:t>
            </a:r>
            <a:r>
              <a:rPr lang="en-US" sz="1800" b="0" i="1" u="none" strike="noStrike" baseline="0" dirty="0">
                <a:solidFill>
                  <a:srgbClr val="004DCD"/>
                </a:solidFill>
                <a:latin typeface="AvenirForCA-Italic"/>
              </a:rPr>
              <a:t>the letters </a:t>
            </a:r>
            <a:r>
              <a:rPr lang="en-US" sz="1800" b="0" i="0" u="none" strike="noStrike" baseline="0" dirty="0" err="1">
                <a:solidFill>
                  <a:srgbClr val="004DCD"/>
                </a:solidFill>
                <a:latin typeface="AvenirForCA"/>
              </a:rPr>
              <a:t>ee</a:t>
            </a:r>
            <a:r>
              <a:rPr lang="en-US" sz="1800" b="0" i="0" u="none" strike="noStrike" baseline="0" dirty="0">
                <a:solidFill>
                  <a:srgbClr val="004DCD"/>
                </a:solidFill>
                <a:latin typeface="AvenirForCA"/>
              </a:rPr>
              <a:t> </a:t>
            </a:r>
            <a:r>
              <a:rPr lang="en-US" sz="1800" b="0" i="1" u="none" strike="noStrike" baseline="0" dirty="0">
                <a:solidFill>
                  <a:srgbClr val="004DCD"/>
                </a:solidFill>
                <a:latin typeface="AvenirForCA-Italic"/>
              </a:rPr>
              <a:t>stand for /</a:t>
            </a:r>
            <a:r>
              <a:rPr lang="en-US" sz="1800" b="0" i="1" u="none" strike="noStrike" baseline="0" dirty="0">
                <a:solidFill>
                  <a:srgbClr val="004DCD"/>
                </a:solidFill>
                <a:latin typeface="Times New Roman" panose="02020603050405020304" pitchFamily="18" charset="0"/>
                <a:cs typeface="Times New Roman" panose="02020603050405020304" pitchFamily="18" charset="0"/>
              </a:rPr>
              <a:t>ē</a:t>
            </a:r>
            <a:r>
              <a:rPr lang="en-US" sz="1800" b="0" i="1" u="none" strike="noStrike" baseline="0" dirty="0">
                <a:solidFill>
                  <a:srgbClr val="004DCD"/>
                </a:solidFill>
                <a:latin typeface="AvenirForCA-Italic"/>
              </a:rPr>
              <a:t>/, and </a:t>
            </a:r>
            <a:r>
              <a:rPr lang="en-US" sz="1800" b="0" i="0" u="none" strike="noStrike" baseline="0" dirty="0">
                <a:solidFill>
                  <a:srgbClr val="004DCD"/>
                </a:solidFill>
                <a:latin typeface="AvenirForCA"/>
              </a:rPr>
              <a:t>n </a:t>
            </a:r>
            <a:r>
              <a:rPr lang="en-US" sz="1800" b="0" i="1" u="none" strike="noStrike" baseline="0" dirty="0">
                <a:solidFill>
                  <a:srgbClr val="004DCD"/>
                </a:solidFill>
                <a:latin typeface="AvenirForCA-Italic"/>
              </a:rPr>
              <a:t>stands for /n/.</a:t>
            </a:r>
          </a:p>
          <a:p>
            <a:pPr algn="l"/>
            <a:r>
              <a:rPr lang="en-US" sz="1800" b="1" i="0" u="none" strike="noStrike" baseline="0" dirty="0">
                <a:solidFill>
                  <a:srgbClr val="000000"/>
                </a:solidFill>
                <a:latin typeface="AvenirForCA-Bold"/>
              </a:rPr>
              <a:t>Blend the Sounds Together: </a:t>
            </a:r>
            <a:r>
              <a:rPr lang="en-US" sz="1800" b="0" i="1" u="none" strike="noStrike" baseline="0" dirty="0">
                <a:solidFill>
                  <a:srgbClr val="004DCD"/>
                </a:solidFill>
                <a:latin typeface="AvenirForCA-Italic"/>
              </a:rPr>
              <a:t>Now listen as I blend these sounds together: /</a:t>
            </a:r>
            <a:r>
              <a:rPr lang="en-US" sz="1800" b="0" i="1" u="none" strike="noStrike" baseline="0" dirty="0" err="1">
                <a:solidFill>
                  <a:srgbClr val="004DCD"/>
                </a:solidFill>
                <a:latin typeface="AvenirForCA-Italic"/>
              </a:rPr>
              <a:t>t</a:t>
            </a:r>
            <a:r>
              <a:rPr lang="en-US" sz="1800" b="0" i="1" u="none" strike="noStrike" baseline="0" dirty="0" err="1">
                <a:solidFill>
                  <a:srgbClr val="004DCD"/>
                </a:solidFill>
                <a:latin typeface="Times New Roman" panose="02020603050405020304" pitchFamily="18" charset="0"/>
                <a:cs typeface="Times New Roman" panose="02020603050405020304" pitchFamily="18" charset="0"/>
              </a:rPr>
              <a:t>ēēē</a:t>
            </a:r>
            <a:r>
              <a:rPr lang="en-US" sz="1800" b="0" i="1" u="none" strike="noStrike" baseline="0" dirty="0" err="1">
                <a:solidFill>
                  <a:srgbClr val="004DCD"/>
                </a:solidFill>
                <a:latin typeface="AvenirForCA-Italic"/>
              </a:rPr>
              <a:t>nnn</a:t>
            </a:r>
            <a:r>
              <a:rPr lang="en-US" sz="1800" b="0" i="1" u="none" strike="noStrike" baseline="0" dirty="0">
                <a:solidFill>
                  <a:srgbClr val="004DCD"/>
                </a:solidFill>
                <a:latin typeface="AvenirForCA-Italic"/>
              </a:rPr>
              <a:t>/. Say the word with me: </a:t>
            </a:r>
            <a:r>
              <a:rPr lang="en-US" sz="1800" b="0" i="0" u="none" strike="noStrike" baseline="0" dirty="0">
                <a:solidFill>
                  <a:srgbClr val="004DCD"/>
                </a:solidFill>
                <a:latin typeface="AvenirForCA"/>
              </a:rPr>
              <a:t>teen</a:t>
            </a:r>
            <a:r>
              <a:rPr lang="en-US" sz="1800" b="0" i="1" u="none" strike="noStrike" baseline="0" dirty="0">
                <a:solidFill>
                  <a:srgbClr val="004DCD"/>
                </a:solidFill>
                <a:latin typeface="AvenirForCA-Italic"/>
              </a:rPr>
              <a:t>.</a:t>
            </a:r>
          </a:p>
        </p:txBody>
      </p:sp>
      <p:sp>
        <p:nvSpPr>
          <p:cNvPr id="4" name="Slide Number Placeholder 3"/>
          <p:cNvSpPr>
            <a:spLocks noGrp="1"/>
          </p:cNvSpPr>
          <p:nvPr>
            <p:ph type="sldNum" sz="quarter" idx="5"/>
          </p:nvPr>
        </p:nvSpPr>
        <p:spPr/>
        <p:txBody>
          <a:bodyPr/>
          <a:lstStyle/>
          <a:p>
            <a:fld id="{DD7BF639-6FD4-A841-B3E5-1EC143CA2BE4}" type="slidenum">
              <a:rPr lang="en-US" smtClean="0"/>
              <a:pPr/>
              <a:t>7</a:t>
            </a:fld>
            <a:endParaRPr lang="en-US"/>
          </a:p>
        </p:txBody>
      </p:sp>
    </p:spTree>
    <p:extLst>
      <p:ext uri="{BB962C8B-B14F-4D97-AF65-F5344CB8AC3E}">
        <p14:creationId xmlns:p14="http://schemas.microsoft.com/office/powerpoint/2010/main" val="87817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004DCD"/>
                </a:solidFill>
                <a:latin typeface="AvenirForCA-Bold"/>
              </a:rPr>
              <a:t>BLEND WORDS ROUTINE</a:t>
            </a:r>
            <a:endParaRPr lang="en-US" sz="1200" b="1" i="0" u="none" strike="noStrike" baseline="0" dirty="0">
              <a:solidFill>
                <a:srgbClr val="FFFFFF"/>
              </a:solidFill>
              <a:latin typeface="AvenirForCA-Bold"/>
            </a:endParaRPr>
          </a:p>
          <a:p>
            <a:pPr algn="l"/>
            <a:endParaRPr lang="en-US" sz="1200" b="1" i="0" u="none" strike="noStrike" baseline="0" dirty="0">
              <a:solidFill>
                <a:srgbClr val="004DCD"/>
              </a:solidFill>
              <a:latin typeface="AvenirForCA-Bold"/>
            </a:endParaRPr>
          </a:p>
          <a:p>
            <a:pPr algn="l"/>
            <a:r>
              <a:rPr lang="en-US" sz="1200" b="1" i="0" u="none" strike="noStrike" baseline="0" dirty="0">
                <a:solidFill>
                  <a:srgbClr val="004DCD"/>
                </a:solidFill>
                <a:latin typeface="AvenirForCA-Bold"/>
              </a:rPr>
              <a:t>APPLY: </a:t>
            </a:r>
            <a:r>
              <a:rPr lang="en-US" sz="1200" b="0" i="0" u="none" strike="noStrike" baseline="0" dirty="0">
                <a:solidFill>
                  <a:srgbClr val="000000"/>
                </a:solidFill>
                <a:latin typeface="AvenirForCA"/>
              </a:rPr>
              <a:t>Write and display the word </a:t>
            </a:r>
            <a:r>
              <a:rPr lang="en-US" sz="1200" b="0" i="1" u="none" strike="noStrike" baseline="0" dirty="0">
                <a:solidFill>
                  <a:srgbClr val="000000"/>
                </a:solidFill>
                <a:latin typeface="AvenirForCA-Italic"/>
              </a:rPr>
              <a:t>week.</a:t>
            </a:r>
          </a:p>
          <a:p>
            <a:pPr algn="l"/>
            <a:r>
              <a:rPr lang="en-US" sz="1200" b="1" i="0" u="none" strike="noStrike" baseline="0" dirty="0">
                <a:solidFill>
                  <a:srgbClr val="000000"/>
                </a:solidFill>
                <a:latin typeface="AvenirForCA-Bold"/>
              </a:rPr>
              <a:t>Say the Sounds: </a:t>
            </a:r>
            <a:r>
              <a:rPr lang="en-US" sz="1200" b="0" i="1" u="none" strike="noStrike" baseline="0" dirty="0">
                <a:solidFill>
                  <a:srgbClr val="004DCD"/>
                </a:solidFill>
                <a:latin typeface="AvenirForCA-Italic"/>
              </a:rPr>
              <a:t>Your turn! Say </a:t>
            </a:r>
            <a:r>
              <a:rPr lang="en-US" sz="1200" b="0" i="0" u="none" strike="noStrike" baseline="0" dirty="0">
                <a:solidFill>
                  <a:srgbClr val="004DCD"/>
                </a:solidFill>
                <a:latin typeface="AvenirForCA"/>
              </a:rPr>
              <a:t>week</a:t>
            </a:r>
            <a:r>
              <a:rPr lang="en-US" sz="1200" b="0" i="1" u="none" strike="noStrike" baseline="0" dirty="0">
                <a:solidFill>
                  <a:srgbClr val="004DCD"/>
                </a:solidFill>
                <a:latin typeface="AvenirForCA-Italic"/>
              </a:rPr>
              <a:t>. </a:t>
            </a:r>
            <a:r>
              <a:rPr lang="en-US" sz="1200" b="0" i="0" u="none" strike="noStrike" baseline="0" dirty="0">
                <a:solidFill>
                  <a:srgbClr val="004DCD"/>
                </a:solidFill>
                <a:latin typeface="AvenirForCA-Italic"/>
              </a:rPr>
              <a:t>(</a:t>
            </a:r>
            <a:r>
              <a:rPr lang="en-US" sz="1200" b="0" i="0" u="none" strike="noStrike" baseline="0" dirty="0">
                <a:solidFill>
                  <a:srgbClr val="C000C0"/>
                </a:solidFill>
                <a:latin typeface="AvenirForCA"/>
              </a:rPr>
              <a:t>week) </a:t>
            </a:r>
            <a:r>
              <a:rPr lang="en-US" sz="1200" b="0" i="1" u="none" strike="noStrike" baseline="0" dirty="0">
                <a:solidFill>
                  <a:srgbClr val="004DCD"/>
                </a:solidFill>
                <a:latin typeface="AvenirForCA-Italic"/>
              </a:rPr>
              <a:t>Say each sound in the word. (</a:t>
            </a:r>
            <a:r>
              <a:rPr lang="en-US" sz="1200" b="0" i="1" u="none" strike="noStrike" baseline="0" dirty="0">
                <a:solidFill>
                  <a:srgbClr val="C000C0"/>
                </a:solidFill>
                <a:latin typeface="AvenirForCA-Italic"/>
              </a:rPr>
              <a:t>/w/ /</a:t>
            </a:r>
            <a:r>
              <a:rPr lang="en-US" sz="1200" b="0" i="1" u="none" strike="noStrike" baseline="0" dirty="0">
                <a:solidFill>
                  <a:srgbClr val="C000C0"/>
                </a:solidFill>
                <a:latin typeface="Times New Roman" panose="02020603050405020304" pitchFamily="18" charset="0"/>
                <a:cs typeface="Times New Roman" panose="02020603050405020304" pitchFamily="18" charset="0"/>
              </a:rPr>
              <a:t>ē</a:t>
            </a:r>
            <a:r>
              <a:rPr lang="en-US" sz="1200" b="0" i="1" u="none" strike="noStrike" baseline="0" dirty="0">
                <a:solidFill>
                  <a:srgbClr val="C000C0"/>
                </a:solidFill>
                <a:latin typeface="AvenirForCA-Italic"/>
              </a:rPr>
              <a:t>/ /k/)</a:t>
            </a:r>
          </a:p>
          <a:p>
            <a:pPr algn="l"/>
            <a:r>
              <a:rPr lang="en-US" sz="1200" b="1" i="0" u="none" strike="noStrike" baseline="0" dirty="0">
                <a:solidFill>
                  <a:srgbClr val="000000"/>
                </a:solidFill>
                <a:latin typeface="AvenirForCA-Bold"/>
              </a:rPr>
              <a:t>Blend the Sounds Together: </a:t>
            </a:r>
            <a:r>
              <a:rPr lang="en-US" sz="1200" b="0" i="1" u="none" strike="noStrike" baseline="0" dirty="0">
                <a:solidFill>
                  <a:srgbClr val="004DCD"/>
                </a:solidFill>
                <a:latin typeface="AvenirForCA-Italic"/>
              </a:rPr>
              <a:t>Now blend the sounds together. </a:t>
            </a:r>
            <a:r>
              <a:rPr lang="en-US" sz="1200" b="0" i="0" u="none" strike="noStrike" baseline="0" dirty="0">
                <a:solidFill>
                  <a:srgbClr val="004DCD"/>
                </a:solidFill>
                <a:latin typeface="AvenirForCA-Italic"/>
              </a:rPr>
              <a:t>(</a:t>
            </a:r>
            <a:r>
              <a:rPr lang="en-US" sz="1200" b="0" i="1" u="none" strike="noStrike" baseline="0" dirty="0">
                <a:solidFill>
                  <a:srgbClr val="C000C0"/>
                </a:solidFill>
                <a:latin typeface="AvenirForCA-Italic"/>
              </a:rPr>
              <a:t>/</a:t>
            </a:r>
            <a:r>
              <a:rPr lang="en-US" sz="1200" b="0" i="1" u="none" strike="noStrike" baseline="0" dirty="0" err="1">
                <a:solidFill>
                  <a:srgbClr val="C000C0"/>
                </a:solidFill>
                <a:latin typeface="AvenirForCA-Italic"/>
              </a:rPr>
              <a:t>www</a:t>
            </a:r>
            <a:r>
              <a:rPr lang="en-US" sz="1200" b="0" i="1" u="none" strike="noStrike" baseline="0" dirty="0" err="1">
                <a:solidFill>
                  <a:srgbClr val="004DCD"/>
                </a:solidFill>
                <a:latin typeface="Times New Roman" panose="02020603050405020304" pitchFamily="18" charset="0"/>
                <a:cs typeface="Times New Roman" panose="02020603050405020304" pitchFamily="18" charset="0"/>
              </a:rPr>
              <a:t>ēēē</a:t>
            </a:r>
            <a:r>
              <a:rPr lang="en-US" sz="1200" b="0" i="1" u="none" strike="noStrike" baseline="0" dirty="0" err="1">
                <a:solidFill>
                  <a:srgbClr val="C000C0"/>
                </a:solidFill>
                <a:latin typeface="AvenirForCA-Italic"/>
              </a:rPr>
              <a:t>k</a:t>
            </a:r>
            <a:r>
              <a:rPr lang="en-US" sz="1200" b="0" i="1" u="none" strike="noStrike" baseline="0" dirty="0">
                <a:solidFill>
                  <a:srgbClr val="C000C0"/>
                </a:solidFill>
                <a:latin typeface="AvenirForCA-Italic"/>
              </a:rPr>
              <a:t>/, </a:t>
            </a:r>
            <a:r>
              <a:rPr lang="en-US" sz="1200" b="0" i="0" u="none" strike="noStrike" baseline="0" dirty="0">
                <a:solidFill>
                  <a:srgbClr val="C000C0"/>
                </a:solidFill>
                <a:latin typeface="AvenirForCA"/>
              </a:rPr>
              <a:t>week)</a:t>
            </a: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8</a:t>
            </a:fld>
            <a:endParaRPr lang="en-US"/>
          </a:p>
        </p:txBody>
      </p:sp>
    </p:spTree>
    <p:extLst>
      <p:ext uri="{BB962C8B-B14F-4D97-AF65-F5344CB8AC3E}">
        <p14:creationId xmlns:p14="http://schemas.microsoft.com/office/powerpoint/2010/main" val="2381184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kern="1200" dirty="0">
                <a:solidFill>
                  <a:schemeClr val="tx1"/>
                </a:solidFill>
                <a:effectLst/>
                <a:latin typeface="+mn-lt"/>
                <a:ea typeface="+mn-ea"/>
                <a:cs typeface="+mn-cs"/>
              </a:rPr>
              <a:t>BLEND WORDS ROUTINE</a:t>
            </a:r>
          </a:p>
          <a:p>
            <a:pPr algn="l"/>
            <a:endParaRPr lang="en-US" sz="1200" b="0" i="0" u="none" strike="noStrike" baseline="0" dirty="0">
              <a:solidFill>
                <a:srgbClr val="000000"/>
              </a:solidFill>
              <a:latin typeface="AvenirForCA"/>
            </a:endParaRPr>
          </a:p>
          <a:p>
            <a:pPr algn="l"/>
            <a:r>
              <a:rPr lang="en-US" sz="1200" b="0" i="0" u="none" strike="noStrike" baseline="0" dirty="0">
                <a:solidFill>
                  <a:srgbClr val="000000"/>
                </a:solidFill>
                <a:latin typeface="AvenirForCA"/>
              </a:rPr>
              <a:t>Use the routine and have children blend sounds to say the words below.</a:t>
            </a:r>
            <a:endParaRPr lang="en-US" sz="1200" b="1" i="0" u="none" strike="noStrike" baseline="0" dirty="0">
              <a:latin typeface="AvenirForCA-DemiBold"/>
            </a:endParaRPr>
          </a:p>
          <a:p>
            <a:pPr algn="l"/>
            <a:r>
              <a:rPr lang="en-US" sz="1200" b="1" i="0" u="none" strike="noStrike" baseline="0" dirty="0">
                <a:latin typeface="AvenirForCA-DemiBold"/>
              </a:rPr>
              <a:t>heel</a:t>
            </a:r>
            <a:endParaRPr lang="en-US" sz="1200" b="1" i="0" u="none" strike="noStrike" baseline="0" dirty="0">
              <a:solidFill>
                <a:srgbClr val="000000"/>
              </a:solidFill>
              <a:latin typeface="AvenirForCA"/>
            </a:endParaRPr>
          </a:p>
          <a:p>
            <a:pPr algn="l"/>
            <a:r>
              <a:rPr lang="en-US" sz="1200" b="0" i="0" u="none" strike="noStrike" baseline="0" dirty="0">
                <a:latin typeface="AvenirForCA-DemiBold"/>
              </a:rPr>
              <a:t>weed</a:t>
            </a:r>
          </a:p>
          <a:p>
            <a:pPr algn="l"/>
            <a:r>
              <a:rPr lang="en-US" sz="1200" b="0" i="0" u="none" strike="noStrike" baseline="0" dirty="0">
                <a:latin typeface="AvenirForCA-DemiBold"/>
              </a:rPr>
              <a:t>peel</a:t>
            </a:r>
          </a:p>
          <a:p>
            <a:pPr algn="l"/>
            <a:r>
              <a:rPr lang="en-US" sz="1200" b="0" i="0" u="none" strike="noStrike" baseline="0" dirty="0">
                <a:latin typeface="AvenirForCA-DemiBold"/>
              </a:rPr>
              <a:t>need</a:t>
            </a:r>
          </a:p>
          <a:p>
            <a:pPr algn="l"/>
            <a:r>
              <a:rPr lang="en-US" sz="1200" b="0" i="0" u="none" strike="noStrike" baseline="0" dirty="0">
                <a:latin typeface="AvenirForCA-DemiBold"/>
              </a:rPr>
              <a:t>seen</a:t>
            </a:r>
          </a:p>
          <a:p>
            <a:pPr algn="l"/>
            <a:r>
              <a:rPr lang="en-US" sz="1200" b="0" i="0" u="none" strike="noStrike" baseline="0" dirty="0">
                <a:latin typeface="AvenirForCA-DemiBold"/>
              </a:rPr>
              <a:t>peek</a:t>
            </a:r>
            <a:endParaRPr lang="en-US" sz="1200" b="0" i="0" u="none" strike="noStrike" baseline="0" dirty="0">
              <a:solidFill>
                <a:srgbClr val="000000"/>
              </a:solidFill>
              <a:latin typeface="AvenirForCA"/>
            </a:endParaRPr>
          </a:p>
          <a:p>
            <a:endParaRPr lang="en-US" dirty="0"/>
          </a:p>
        </p:txBody>
      </p:sp>
      <p:sp>
        <p:nvSpPr>
          <p:cNvPr id="4" name="Slide Number Placeholder 3"/>
          <p:cNvSpPr>
            <a:spLocks noGrp="1"/>
          </p:cNvSpPr>
          <p:nvPr>
            <p:ph type="sldNum" sz="quarter" idx="5"/>
          </p:nvPr>
        </p:nvSpPr>
        <p:spPr/>
        <p:txBody>
          <a:bodyPr/>
          <a:lstStyle/>
          <a:p>
            <a:fld id="{DD7BF639-6FD4-A841-B3E5-1EC143CA2BE4}" type="slidenum">
              <a:rPr lang="en-US" smtClean="0"/>
              <a:pPr/>
              <a:t>9</a:t>
            </a:fld>
            <a:endParaRPr lang="en-US"/>
          </a:p>
        </p:txBody>
      </p:sp>
    </p:spTree>
    <p:extLst>
      <p:ext uri="{BB962C8B-B14F-4D97-AF65-F5344CB8AC3E}">
        <p14:creationId xmlns:p14="http://schemas.microsoft.com/office/powerpoint/2010/main" val="1018341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sten Up - DEFAULT">
    <p:spTree>
      <p:nvGrpSpPr>
        <p:cNvPr id="1" name=""/>
        <p:cNvGrpSpPr/>
        <p:nvPr/>
      </p:nvGrpSpPr>
      <p:grpSpPr>
        <a:xfrm>
          <a:off x="0" y="0"/>
          <a:ext cx="0" cy="0"/>
          <a:chOff x="0" y="0"/>
          <a:chExt cx="0" cy="0"/>
        </a:xfrm>
      </p:grpSpPr>
      <p:pic>
        <p:nvPicPr>
          <p:cNvPr id="7" name="Graphic 6" descr="Ear outline">
            <a:extLst>
              <a:ext uri="{FF2B5EF4-FFF2-40B4-BE49-F238E27FC236}">
                <a16:creationId xmlns:a16="http://schemas.microsoft.com/office/drawing/2014/main" id="{940D159D-23ED-C848-A401-FA604943AB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13145" y="1939229"/>
            <a:ext cx="3225313" cy="3225313"/>
          </a:xfrm>
          <a:prstGeom prst="rect">
            <a:avLst/>
          </a:prstGeom>
        </p:spPr>
      </p:pic>
      <p:pic>
        <p:nvPicPr>
          <p:cNvPr id="8" name="Graphic 7" descr="Ear outline">
            <a:extLst>
              <a:ext uri="{FF2B5EF4-FFF2-40B4-BE49-F238E27FC236}">
                <a16:creationId xmlns:a16="http://schemas.microsoft.com/office/drawing/2014/main" id="{2F30DE48-0251-EE4A-898E-C7D7132AF7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893129" y="1939229"/>
            <a:ext cx="3225313" cy="3225313"/>
          </a:xfrm>
          <a:prstGeom prst="rect">
            <a:avLst/>
          </a:prstGeom>
        </p:spPr>
      </p:pic>
      <p:sp>
        <p:nvSpPr>
          <p:cNvPr id="11" name="Text Placeholder 5">
            <a:extLst>
              <a:ext uri="{FF2B5EF4-FFF2-40B4-BE49-F238E27FC236}">
                <a16:creationId xmlns:a16="http://schemas.microsoft.com/office/drawing/2014/main" id="{88064CD3-922F-AB4F-9FDE-4DD0F24107E7}"/>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2" name="Text Placeholder 5" descr="Protocol">
            <a:extLst>
              <a:ext uri="{FF2B5EF4-FFF2-40B4-BE49-F238E27FC236}">
                <a16:creationId xmlns:a16="http://schemas.microsoft.com/office/drawing/2014/main" id="{013DE890-C0CA-B242-8C56-B931E0BC3B86}"/>
              </a:ext>
            </a:extLst>
          </p:cNvPr>
          <p:cNvSpPr>
            <a:spLocks noGrp="1"/>
          </p:cNvSpPr>
          <p:nvPr>
            <p:ph type="body" sz="quarter" idx="18" hasCustomPrompt="1"/>
          </p:nvPr>
        </p:nvSpPr>
        <p:spPr>
          <a:xfrm>
            <a:off x="1060191" y="6519672"/>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9" name="Text Placeholder 5">
            <a:extLst>
              <a:ext uri="{FF2B5EF4-FFF2-40B4-BE49-F238E27FC236}">
                <a16:creationId xmlns:a16="http://schemas.microsoft.com/office/drawing/2014/main" id="{7C0DDC7F-FE7C-3C4F-91C5-978901338D7D}"/>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3337604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ild Words! - SSA cards">
    <p:spTree>
      <p:nvGrpSpPr>
        <p:cNvPr id="1" name=""/>
        <p:cNvGrpSpPr/>
        <p:nvPr/>
      </p:nvGrpSpPr>
      <p:grpSpPr>
        <a:xfrm>
          <a:off x="0" y="0"/>
          <a:ext cx="0" cy="0"/>
          <a:chOff x="0" y="0"/>
          <a:chExt cx="0" cy="0"/>
        </a:xfrm>
      </p:grpSpPr>
      <p:sp>
        <p:nvSpPr>
          <p:cNvPr id="13" name="Content Placeholder 19" descr="Card">
            <a:extLst>
              <a:ext uri="{FF2B5EF4-FFF2-40B4-BE49-F238E27FC236}">
                <a16:creationId xmlns:a16="http://schemas.microsoft.com/office/drawing/2014/main" id="{49329188-354C-DF48-A4B5-09EDBAEC240C}"/>
              </a:ext>
            </a:extLst>
          </p:cNvPr>
          <p:cNvSpPr>
            <a:spLocks noGrp="1"/>
          </p:cNvSpPr>
          <p:nvPr>
            <p:ph sz="quarter" idx="20" hasCustomPrompt="1"/>
          </p:nvPr>
        </p:nvSpPr>
        <p:spPr>
          <a:xfrm>
            <a:off x="4859333" y="1864988"/>
            <a:ext cx="292608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[SS&amp;A Card 2]</a:t>
            </a:r>
            <a:endParaRPr lang="en-US"/>
          </a:p>
        </p:txBody>
      </p:sp>
      <p:sp>
        <p:nvSpPr>
          <p:cNvPr id="7" name="Content Placeholder 19" descr="Card">
            <a:extLst>
              <a:ext uri="{FF2B5EF4-FFF2-40B4-BE49-F238E27FC236}">
                <a16:creationId xmlns:a16="http://schemas.microsoft.com/office/drawing/2014/main" id="{F63AA6E6-CA8E-5D46-8791-E6E57AA4C79A}"/>
              </a:ext>
            </a:extLst>
          </p:cNvPr>
          <p:cNvSpPr>
            <a:spLocks noGrp="1"/>
          </p:cNvSpPr>
          <p:nvPr>
            <p:ph sz="quarter" idx="12" hasCustomPrompt="1"/>
          </p:nvPr>
        </p:nvSpPr>
        <p:spPr>
          <a:xfrm>
            <a:off x="1358587" y="1864988"/>
            <a:ext cx="292608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[SS&amp;A Card 1]</a:t>
            </a:r>
            <a:endParaRPr lang="en-US"/>
          </a:p>
        </p:txBody>
      </p:sp>
      <p:sp>
        <p:nvSpPr>
          <p:cNvPr id="10" name="Text Placeholder 5">
            <a:extLst>
              <a:ext uri="{FF2B5EF4-FFF2-40B4-BE49-F238E27FC236}">
                <a16:creationId xmlns:a16="http://schemas.microsoft.com/office/drawing/2014/main" id="{F3BB2A71-FAF7-E64E-8B97-85A5D25F2D95}"/>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1" name="Text Placeholder 5" descr="Protocol">
            <a:extLst>
              <a:ext uri="{FF2B5EF4-FFF2-40B4-BE49-F238E27FC236}">
                <a16:creationId xmlns:a16="http://schemas.microsoft.com/office/drawing/2014/main" id="{BAA1CBFE-671A-424A-9327-F6917B0F4851}"/>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63C88075-056D-094C-921B-84BF0DD3CC0A}"/>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27338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ild Words! - super word cards_1up">
    <p:spTree>
      <p:nvGrpSpPr>
        <p:cNvPr id="1" name=""/>
        <p:cNvGrpSpPr/>
        <p:nvPr/>
      </p:nvGrpSpPr>
      <p:grpSpPr>
        <a:xfrm>
          <a:off x="0" y="0"/>
          <a:ext cx="0" cy="0"/>
          <a:chOff x="0" y="0"/>
          <a:chExt cx="0" cy="0"/>
        </a:xfrm>
      </p:grpSpPr>
      <p:sp>
        <p:nvSpPr>
          <p:cNvPr id="7" name="Content Placeholder 19" descr="Super word card">
            <a:extLst>
              <a:ext uri="{FF2B5EF4-FFF2-40B4-BE49-F238E27FC236}">
                <a16:creationId xmlns:a16="http://schemas.microsoft.com/office/drawing/2014/main" id="{656462EF-163F-A14E-AD54-567A587E277D}"/>
              </a:ext>
            </a:extLst>
          </p:cNvPr>
          <p:cNvSpPr>
            <a:spLocks noGrp="1"/>
          </p:cNvSpPr>
          <p:nvPr>
            <p:ph sz="quarter" idx="21" hasCustomPrompt="1"/>
          </p:nvPr>
        </p:nvSpPr>
        <p:spPr>
          <a:xfrm>
            <a:off x="2514600" y="2491291"/>
            <a:ext cx="4114800" cy="274320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[Super Word Card 1]</a:t>
            </a:r>
            <a:endParaRPr lang="en-US"/>
          </a:p>
        </p:txBody>
      </p:sp>
      <p:sp>
        <p:nvSpPr>
          <p:cNvPr id="6" name="Text Placeholder 5">
            <a:extLst>
              <a:ext uri="{FF2B5EF4-FFF2-40B4-BE49-F238E27FC236}">
                <a16:creationId xmlns:a16="http://schemas.microsoft.com/office/drawing/2014/main" id="{41E39FC5-7A52-EC41-9C59-921C9816E5EA}"/>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0" name="Text Placeholder 5" descr="Protocol">
            <a:extLst>
              <a:ext uri="{FF2B5EF4-FFF2-40B4-BE49-F238E27FC236}">
                <a16:creationId xmlns:a16="http://schemas.microsoft.com/office/drawing/2014/main" id="{639BC20C-282B-B34D-9840-CD60CC39F366}"/>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C6E00B6C-4714-2A4A-BFE1-2EF7F6E94F2E}"/>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4074847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ild Words! - super word cards_2up">
    <p:spTree>
      <p:nvGrpSpPr>
        <p:cNvPr id="1" name=""/>
        <p:cNvGrpSpPr/>
        <p:nvPr/>
      </p:nvGrpSpPr>
      <p:grpSpPr>
        <a:xfrm>
          <a:off x="0" y="0"/>
          <a:ext cx="0" cy="0"/>
          <a:chOff x="0" y="0"/>
          <a:chExt cx="0" cy="0"/>
        </a:xfrm>
      </p:grpSpPr>
      <p:sp>
        <p:nvSpPr>
          <p:cNvPr id="16" name="Content Placeholder 19" descr="Super word card">
            <a:extLst>
              <a:ext uri="{FF2B5EF4-FFF2-40B4-BE49-F238E27FC236}">
                <a16:creationId xmlns:a16="http://schemas.microsoft.com/office/drawing/2014/main" id="{A2383405-F2B0-5F46-9FE5-E5B47C7DB1B2}"/>
              </a:ext>
            </a:extLst>
          </p:cNvPr>
          <p:cNvSpPr>
            <a:spLocks noGrp="1"/>
          </p:cNvSpPr>
          <p:nvPr>
            <p:ph sz="quarter" idx="22" hasCustomPrompt="1"/>
          </p:nvPr>
        </p:nvSpPr>
        <p:spPr>
          <a:xfrm>
            <a:off x="4693534" y="2478765"/>
            <a:ext cx="4114800" cy="274320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[Super Word Card 2]</a:t>
            </a:r>
            <a:endParaRPr lang="en-US"/>
          </a:p>
        </p:txBody>
      </p:sp>
      <p:sp>
        <p:nvSpPr>
          <p:cNvPr id="7" name="Content Placeholder 19" descr="Super word card">
            <a:extLst>
              <a:ext uri="{FF2B5EF4-FFF2-40B4-BE49-F238E27FC236}">
                <a16:creationId xmlns:a16="http://schemas.microsoft.com/office/drawing/2014/main" id="{656462EF-163F-A14E-AD54-567A587E277D}"/>
              </a:ext>
            </a:extLst>
          </p:cNvPr>
          <p:cNvSpPr>
            <a:spLocks noGrp="1"/>
          </p:cNvSpPr>
          <p:nvPr>
            <p:ph sz="quarter" idx="21" hasCustomPrompt="1"/>
          </p:nvPr>
        </p:nvSpPr>
        <p:spPr>
          <a:xfrm>
            <a:off x="362965" y="2478765"/>
            <a:ext cx="4114800" cy="274320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[Super Word Card 1]</a:t>
            </a:r>
            <a:endParaRPr lang="en-US"/>
          </a:p>
        </p:txBody>
      </p:sp>
      <p:sp>
        <p:nvSpPr>
          <p:cNvPr id="10" name="Text Placeholder 5">
            <a:extLst>
              <a:ext uri="{FF2B5EF4-FFF2-40B4-BE49-F238E27FC236}">
                <a16:creationId xmlns:a16="http://schemas.microsoft.com/office/drawing/2014/main" id="{514C85D0-7CEF-A645-B993-1557CCEB486E}"/>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1" name="Text Placeholder 5" descr="Protocol">
            <a:extLst>
              <a:ext uri="{FF2B5EF4-FFF2-40B4-BE49-F238E27FC236}">
                <a16:creationId xmlns:a16="http://schemas.microsoft.com/office/drawing/2014/main" id="{ABD6DC13-C6D5-FC4B-A052-FB9C74EA4761}"/>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7DC035EB-F352-0D40-A0CF-16F2306A168B}"/>
              </a:ext>
            </a:extLst>
          </p:cNvPr>
          <p:cNvSpPr>
            <a:spLocks noGrp="1"/>
          </p:cNvSpPr>
          <p:nvPr>
            <p:ph type="body" sz="quarter" idx="23"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349679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ild Words! - word building cards_1up">
    <p:spTree>
      <p:nvGrpSpPr>
        <p:cNvPr id="1" name=""/>
        <p:cNvGrpSpPr/>
        <p:nvPr/>
      </p:nvGrpSpPr>
      <p:grpSpPr>
        <a:xfrm>
          <a:off x="0" y="0"/>
          <a:ext cx="0" cy="0"/>
          <a:chOff x="0" y="0"/>
          <a:chExt cx="0" cy="0"/>
        </a:xfrm>
      </p:grpSpPr>
      <p:sp>
        <p:nvSpPr>
          <p:cNvPr id="6" name="Content Placeholder 19" descr="Card">
            <a:extLst>
              <a:ext uri="{FF2B5EF4-FFF2-40B4-BE49-F238E27FC236}">
                <a16:creationId xmlns:a16="http://schemas.microsoft.com/office/drawing/2014/main" id="{FCF5A6A4-CC80-8443-A776-6F836C1DAA40}"/>
              </a:ext>
            </a:extLst>
          </p:cNvPr>
          <p:cNvSpPr>
            <a:spLocks noGrp="1"/>
          </p:cNvSpPr>
          <p:nvPr>
            <p:ph sz="quarter" idx="12" hasCustomPrompt="1"/>
          </p:nvPr>
        </p:nvSpPr>
        <p:spPr>
          <a:xfrm>
            <a:off x="2821279" y="1864988"/>
            <a:ext cx="329184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7" name="Text Placeholder 5">
            <a:extLst>
              <a:ext uri="{FF2B5EF4-FFF2-40B4-BE49-F238E27FC236}">
                <a16:creationId xmlns:a16="http://schemas.microsoft.com/office/drawing/2014/main" id="{88A8916E-CE75-3849-B9AA-C858F48265D9}"/>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0" name="Text Placeholder 5" descr="Protocol">
            <a:extLst>
              <a:ext uri="{FF2B5EF4-FFF2-40B4-BE49-F238E27FC236}">
                <a16:creationId xmlns:a16="http://schemas.microsoft.com/office/drawing/2014/main" id="{F204F8BC-E946-EA44-A74A-F8FCAC7D1C06}"/>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6AF3A782-BB69-3D43-ABAB-E1A69D4709A6}"/>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840852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ild Words! - word building cards_2up">
    <p:spTree>
      <p:nvGrpSpPr>
        <p:cNvPr id="1" name=""/>
        <p:cNvGrpSpPr/>
        <p:nvPr/>
      </p:nvGrpSpPr>
      <p:grpSpPr>
        <a:xfrm>
          <a:off x="0" y="0"/>
          <a:ext cx="0" cy="0"/>
          <a:chOff x="0" y="0"/>
          <a:chExt cx="0" cy="0"/>
        </a:xfrm>
      </p:grpSpPr>
      <p:sp>
        <p:nvSpPr>
          <p:cNvPr id="7" name="Content Placeholder 19" descr="Card.">
            <a:extLst>
              <a:ext uri="{FF2B5EF4-FFF2-40B4-BE49-F238E27FC236}">
                <a16:creationId xmlns:a16="http://schemas.microsoft.com/office/drawing/2014/main" id="{E3F79C84-7C97-FA44-B78F-46331D466778}"/>
              </a:ext>
            </a:extLst>
          </p:cNvPr>
          <p:cNvSpPr>
            <a:spLocks noGrp="1"/>
          </p:cNvSpPr>
          <p:nvPr>
            <p:ph sz="quarter" idx="20" hasCustomPrompt="1"/>
          </p:nvPr>
        </p:nvSpPr>
        <p:spPr>
          <a:xfrm>
            <a:off x="4693949" y="1857656"/>
            <a:ext cx="329184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6" name="Content Placeholder 19" descr="Card">
            <a:extLst>
              <a:ext uri="{FF2B5EF4-FFF2-40B4-BE49-F238E27FC236}">
                <a16:creationId xmlns:a16="http://schemas.microsoft.com/office/drawing/2014/main" id="{FCF5A6A4-CC80-8443-A776-6F836C1DAA40}"/>
              </a:ext>
            </a:extLst>
          </p:cNvPr>
          <p:cNvSpPr>
            <a:spLocks noGrp="1"/>
          </p:cNvSpPr>
          <p:nvPr>
            <p:ph sz="quarter" idx="12" hasCustomPrompt="1"/>
          </p:nvPr>
        </p:nvSpPr>
        <p:spPr>
          <a:xfrm>
            <a:off x="949124" y="1864988"/>
            <a:ext cx="329184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10" name="Text Placeholder 5">
            <a:extLst>
              <a:ext uri="{FF2B5EF4-FFF2-40B4-BE49-F238E27FC236}">
                <a16:creationId xmlns:a16="http://schemas.microsoft.com/office/drawing/2014/main" id="{2E762A44-3710-3C4B-83AF-1C9F0CC09F9F}"/>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1" name="Text Placeholder 5" descr="Protocol">
            <a:extLst>
              <a:ext uri="{FF2B5EF4-FFF2-40B4-BE49-F238E27FC236}">
                <a16:creationId xmlns:a16="http://schemas.microsoft.com/office/drawing/2014/main" id="{F3CDA520-C64C-244B-B055-16D6AD875EF0}"/>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37EF2027-04F0-194B-9D56-AE2369ACA190}"/>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3227500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ild Words! - SSA cards + word">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DC3ECD41-D5FC-6D4D-8B00-42D736C51B3B}"/>
              </a:ext>
            </a:extLst>
          </p:cNvPr>
          <p:cNvSpPr>
            <a:spLocks noGrp="1"/>
          </p:cNvSpPr>
          <p:nvPr>
            <p:ph type="body" sz="quarter" idx="15" hasCustomPrompt="1"/>
          </p:nvPr>
        </p:nvSpPr>
        <p:spPr>
          <a:xfrm>
            <a:off x="6274735" y="3429000"/>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&lt;word&gt;</a:t>
            </a:r>
          </a:p>
        </p:txBody>
      </p:sp>
      <p:sp>
        <p:nvSpPr>
          <p:cNvPr id="13" name="Content Placeholder 19" descr="Card">
            <a:extLst>
              <a:ext uri="{FF2B5EF4-FFF2-40B4-BE49-F238E27FC236}">
                <a16:creationId xmlns:a16="http://schemas.microsoft.com/office/drawing/2014/main" id="{9D00C58D-4F3E-5044-8D03-D983A15394AE}"/>
              </a:ext>
            </a:extLst>
          </p:cNvPr>
          <p:cNvSpPr>
            <a:spLocks noGrp="1"/>
          </p:cNvSpPr>
          <p:nvPr>
            <p:ph sz="quarter" idx="20" hasCustomPrompt="1"/>
          </p:nvPr>
        </p:nvSpPr>
        <p:spPr>
          <a:xfrm>
            <a:off x="3279012" y="1864988"/>
            <a:ext cx="292608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[SS&amp;A Card 2]</a:t>
            </a:r>
            <a:endParaRPr lang="en-US"/>
          </a:p>
        </p:txBody>
      </p:sp>
      <p:sp>
        <p:nvSpPr>
          <p:cNvPr id="8" name="Content Placeholder 19" descr="Card">
            <a:extLst>
              <a:ext uri="{FF2B5EF4-FFF2-40B4-BE49-F238E27FC236}">
                <a16:creationId xmlns:a16="http://schemas.microsoft.com/office/drawing/2014/main" id="{EE5CA3E1-FB71-D94B-B59D-D8E9BF9E8587}"/>
              </a:ext>
            </a:extLst>
          </p:cNvPr>
          <p:cNvSpPr>
            <a:spLocks noGrp="1"/>
          </p:cNvSpPr>
          <p:nvPr>
            <p:ph sz="quarter" idx="12" hasCustomPrompt="1"/>
          </p:nvPr>
        </p:nvSpPr>
        <p:spPr>
          <a:xfrm>
            <a:off x="126065" y="1864988"/>
            <a:ext cx="292608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[SS&amp;A Card 1]</a:t>
            </a:r>
            <a:endParaRPr lang="en-US"/>
          </a:p>
        </p:txBody>
      </p:sp>
      <p:sp>
        <p:nvSpPr>
          <p:cNvPr id="7" name="Text Placeholder 5">
            <a:extLst>
              <a:ext uri="{FF2B5EF4-FFF2-40B4-BE49-F238E27FC236}">
                <a16:creationId xmlns:a16="http://schemas.microsoft.com/office/drawing/2014/main" id="{E9BEA61F-48CB-5C4C-8856-F132EA4100C8}"/>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0" name="Text Placeholder 5" descr="Protocol">
            <a:extLst>
              <a:ext uri="{FF2B5EF4-FFF2-40B4-BE49-F238E27FC236}">
                <a16:creationId xmlns:a16="http://schemas.microsoft.com/office/drawing/2014/main" id="{C88CB0C2-1E37-8B45-8A78-74CB8E515739}"/>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1" name="Text Placeholder 5">
            <a:extLst>
              <a:ext uri="{FF2B5EF4-FFF2-40B4-BE49-F238E27FC236}">
                <a16:creationId xmlns:a16="http://schemas.microsoft.com/office/drawing/2014/main" id="{4AFBCEE1-01F5-AC49-8F24-3B012563DCBC}"/>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313256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ild Words! - 1 wor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DECD180A-7E6D-284D-BA6E-26CDF1337E9F}"/>
              </a:ext>
            </a:extLst>
          </p:cNvPr>
          <p:cNvSpPr>
            <a:spLocks noGrp="1"/>
          </p:cNvSpPr>
          <p:nvPr>
            <p:ph type="body" sz="quarter" idx="15" hasCustomPrompt="1"/>
          </p:nvPr>
        </p:nvSpPr>
        <p:spPr>
          <a:xfrm>
            <a:off x="3200400" y="3239173"/>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&lt;word&gt;</a:t>
            </a:r>
          </a:p>
        </p:txBody>
      </p:sp>
      <p:sp>
        <p:nvSpPr>
          <p:cNvPr id="6" name="Text Placeholder 5">
            <a:extLst>
              <a:ext uri="{FF2B5EF4-FFF2-40B4-BE49-F238E27FC236}">
                <a16:creationId xmlns:a16="http://schemas.microsoft.com/office/drawing/2014/main" id="{8DC61789-8320-7444-93BA-4A389F1E2C0A}"/>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0" name="Text Placeholder 5" descr="Protocol">
            <a:extLst>
              <a:ext uri="{FF2B5EF4-FFF2-40B4-BE49-F238E27FC236}">
                <a16:creationId xmlns:a16="http://schemas.microsoft.com/office/drawing/2014/main" id="{AABB770A-E8A0-734D-B88D-88DBA020A788}"/>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C1CCDDDA-BE2F-1645-B067-ACDB48EFA2C3}"/>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308944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ild Words! - 2 words">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7E9B76A4-AAA8-2445-98D2-F38F5A8DD77C}"/>
              </a:ext>
            </a:extLst>
          </p:cNvPr>
          <p:cNvSpPr>
            <a:spLocks noGrp="1"/>
          </p:cNvSpPr>
          <p:nvPr>
            <p:ph type="body" sz="quarter" idx="15" hasCustomPrompt="1"/>
          </p:nvPr>
        </p:nvSpPr>
        <p:spPr>
          <a:xfrm>
            <a:off x="4908029" y="3239173"/>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&lt;word&gt;</a:t>
            </a:r>
          </a:p>
        </p:txBody>
      </p:sp>
      <p:sp>
        <p:nvSpPr>
          <p:cNvPr id="11" name="Text Placeholder 5">
            <a:extLst>
              <a:ext uri="{FF2B5EF4-FFF2-40B4-BE49-F238E27FC236}">
                <a16:creationId xmlns:a16="http://schemas.microsoft.com/office/drawing/2014/main" id="{5EA29158-B8D7-3B4E-99D3-454B4497484F}"/>
              </a:ext>
            </a:extLst>
          </p:cNvPr>
          <p:cNvSpPr>
            <a:spLocks noGrp="1"/>
          </p:cNvSpPr>
          <p:nvPr>
            <p:ph type="body" sz="quarter" idx="20" hasCustomPrompt="1"/>
          </p:nvPr>
        </p:nvSpPr>
        <p:spPr>
          <a:xfrm>
            <a:off x="1130531" y="3239173"/>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&lt;word&gt;</a:t>
            </a:r>
          </a:p>
        </p:txBody>
      </p:sp>
      <p:sp>
        <p:nvSpPr>
          <p:cNvPr id="7" name="Text Placeholder 5">
            <a:extLst>
              <a:ext uri="{FF2B5EF4-FFF2-40B4-BE49-F238E27FC236}">
                <a16:creationId xmlns:a16="http://schemas.microsoft.com/office/drawing/2014/main" id="{5DD491C5-B7DE-854C-BF1D-A00E8EFFEE9C}"/>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2" name="Text Placeholder 5" descr="Protocol">
            <a:extLst>
              <a:ext uri="{FF2B5EF4-FFF2-40B4-BE49-F238E27FC236}">
                <a16:creationId xmlns:a16="http://schemas.microsoft.com/office/drawing/2014/main" id="{02E6E273-93A2-684B-9149-34FAF43B89D8}"/>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DF9B09FB-1FBA-0D44-984F-6084779C81FC}"/>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975847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ild Words! - 2 syllable words">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7E9B76A4-AAA8-2445-98D2-F38F5A8DD77C}"/>
              </a:ext>
            </a:extLst>
          </p:cNvPr>
          <p:cNvSpPr>
            <a:spLocks noGrp="1"/>
          </p:cNvSpPr>
          <p:nvPr>
            <p:ph type="body" sz="quarter" idx="15" hasCustomPrompt="1"/>
          </p:nvPr>
        </p:nvSpPr>
        <p:spPr>
          <a:xfrm>
            <a:off x="4942391" y="2798177"/>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&lt;s2&gt;</a:t>
            </a:r>
          </a:p>
        </p:txBody>
      </p:sp>
      <p:sp>
        <p:nvSpPr>
          <p:cNvPr id="11" name="Text Placeholder 5">
            <a:extLst>
              <a:ext uri="{FF2B5EF4-FFF2-40B4-BE49-F238E27FC236}">
                <a16:creationId xmlns:a16="http://schemas.microsoft.com/office/drawing/2014/main" id="{5EA29158-B8D7-3B4E-99D3-454B4497484F}"/>
              </a:ext>
            </a:extLst>
          </p:cNvPr>
          <p:cNvSpPr>
            <a:spLocks noGrp="1"/>
          </p:cNvSpPr>
          <p:nvPr>
            <p:ph type="body" sz="quarter" idx="20" hasCustomPrompt="1"/>
          </p:nvPr>
        </p:nvSpPr>
        <p:spPr>
          <a:xfrm>
            <a:off x="1828800" y="2798177"/>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&lt;s1&gt;</a:t>
            </a:r>
          </a:p>
        </p:txBody>
      </p:sp>
      <p:cxnSp>
        <p:nvCxnSpPr>
          <p:cNvPr id="14" name="Straight Connector 13">
            <a:extLst>
              <a:ext uri="{FF2B5EF4-FFF2-40B4-BE49-F238E27FC236}">
                <a16:creationId xmlns:a16="http://schemas.microsoft.com/office/drawing/2014/main" id="{589BEE34-FFC9-6047-88B8-DAA5A42ADB8B}"/>
              </a:ext>
            </a:extLst>
          </p:cNvPr>
          <p:cNvCxnSpPr>
            <a:cxnSpLocks/>
          </p:cNvCxnSpPr>
          <p:nvPr userDrawn="1"/>
        </p:nvCxnSpPr>
        <p:spPr>
          <a:xfrm>
            <a:off x="1767839" y="4701251"/>
            <a:ext cx="603422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0963BD2-D89C-1942-BD61-15BB00E007AE}"/>
              </a:ext>
            </a:extLst>
          </p:cNvPr>
          <p:cNvCxnSpPr/>
          <p:nvPr userDrawn="1"/>
        </p:nvCxnSpPr>
        <p:spPr>
          <a:xfrm>
            <a:off x="4757195" y="2650603"/>
            <a:ext cx="0" cy="206029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928415-298C-5148-8A5B-C74BE8FB1131}"/>
              </a:ext>
            </a:extLst>
          </p:cNvPr>
          <p:cNvCxnSpPr>
            <a:cxnSpLocks/>
          </p:cNvCxnSpPr>
          <p:nvPr userDrawn="1"/>
        </p:nvCxnSpPr>
        <p:spPr>
          <a:xfrm>
            <a:off x="1767839" y="2650603"/>
            <a:ext cx="603422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5" descr="Protocol">
            <a:extLst>
              <a:ext uri="{FF2B5EF4-FFF2-40B4-BE49-F238E27FC236}">
                <a16:creationId xmlns:a16="http://schemas.microsoft.com/office/drawing/2014/main" id="{E32170CF-3FF2-FF47-BC48-305E027599FB}"/>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6" name="Text Placeholder 5">
            <a:extLst>
              <a:ext uri="{FF2B5EF4-FFF2-40B4-BE49-F238E27FC236}">
                <a16:creationId xmlns:a16="http://schemas.microsoft.com/office/drawing/2014/main" id="{E5DBA1CD-92BB-5542-AB68-1F58191209B2}"/>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
        <p:nvSpPr>
          <p:cNvPr id="9" name="Text Placeholder 5">
            <a:extLst>
              <a:ext uri="{FF2B5EF4-FFF2-40B4-BE49-F238E27FC236}">
                <a16:creationId xmlns:a16="http://schemas.microsoft.com/office/drawing/2014/main" id="{32900E11-8FCF-89EE-EE6B-5B5B9C2AE4CE}"/>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[routine name]</a:t>
            </a:r>
          </a:p>
        </p:txBody>
      </p:sp>
    </p:spTree>
    <p:extLst>
      <p:ext uri="{BB962C8B-B14F-4D97-AF65-F5344CB8AC3E}">
        <p14:creationId xmlns:p14="http://schemas.microsoft.com/office/powerpoint/2010/main" val="1659370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ild Words! - 2 syllable words connected">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B353692-76C9-B848-A882-76865BD579F4}"/>
              </a:ext>
            </a:extLst>
          </p:cNvPr>
          <p:cNvSpPr>
            <a:spLocks noGrp="1"/>
          </p:cNvSpPr>
          <p:nvPr>
            <p:ph type="body" sz="quarter" idx="15" hasCustomPrompt="1"/>
          </p:nvPr>
        </p:nvSpPr>
        <p:spPr>
          <a:xfrm>
            <a:off x="4826640" y="2806855"/>
            <a:ext cx="2743200" cy="914400"/>
          </a:xfrm>
          <a:prstGeom prst="rect">
            <a:avLst/>
          </a:prstGeom>
          <a:solidFill>
            <a:schemeClr val="bg1"/>
          </a:solidFill>
        </p:spPr>
        <p:txBody>
          <a:bodyPr anchor="ctr"/>
          <a:lstStyle>
            <a:lvl1pPr marL="0" indent="0" algn="l">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&lt;s2&gt;</a:t>
            </a:r>
          </a:p>
        </p:txBody>
      </p:sp>
      <p:sp>
        <p:nvSpPr>
          <p:cNvPr id="15" name="Text Placeholder 5">
            <a:extLst>
              <a:ext uri="{FF2B5EF4-FFF2-40B4-BE49-F238E27FC236}">
                <a16:creationId xmlns:a16="http://schemas.microsoft.com/office/drawing/2014/main" id="{203FB286-0E48-534A-8491-87E086A26BEE}"/>
              </a:ext>
            </a:extLst>
          </p:cNvPr>
          <p:cNvSpPr>
            <a:spLocks noGrp="1"/>
          </p:cNvSpPr>
          <p:nvPr>
            <p:ph type="body" sz="quarter" idx="20" hasCustomPrompt="1"/>
          </p:nvPr>
        </p:nvSpPr>
        <p:spPr>
          <a:xfrm>
            <a:off x="2066081" y="2806855"/>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&lt;s1&gt;</a:t>
            </a:r>
          </a:p>
        </p:txBody>
      </p:sp>
      <p:sp>
        <p:nvSpPr>
          <p:cNvPr id="16" name="Block Arc 15">
            <a:extLst>
              <a:ext uri="{FF2B5EF4-FFF2-40B4-BE49-F238E27FC236}">
                <a16:creationId xmlns:a16="http://schemas.microsoft.com/office/drawing/2014/main" id="{3DBB359C-BEC6-E144-B84D-FF658DD2DD37}"/>
              </a:ext>
            </a:extLst>
          </p:cNvPr>
          <p:cNvSpPr/>
          <p:nvPr userDrawn="1"/>
        </p:nvSpPr>
        <p:spPr>
          <a:xfrm rot="10800000">
            <a:off x="4693531" y="3012895"/>
            <a:ext cx="1886673" cy="160886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Block Arc 3">
            <a:extLst>
              <a:ext uri="{FF2B5EF4-FFF2-40B4-BE49-F238E27FC236}">
                <a16:creationId xmlns:a16="http://schemas.microsoft.com/office/drawing/2014/main" id="{CE4DC1C7-FA3B-944D-9AA0-4FB2ADB0A28A}"/>
              </a:ext>
            </a:extLst>
          </p:cNvPr>
          <p:cNvSpPr/>
          <p:nvPr userDrawn="1"/>
        </p:nvSpPr>
        <p:spPr>
          <a:xfrm rot="10800000">
            <a:off x="2789498" y="3011741"/>
            <a:ext cx="1886673" cy="1608867"/>
          </a:xfrm>
          <a:prstGeom prst="blockArc">
            <a:avLst/>
          </a:prstGeom>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5" descr="Protocol">
            <a:extLst>
              <a:ext uri="{FF2B5EF4-FFF2-40B4-BE49-F238E27FC236}">
                <a16:creationId xmlns:a16="http://schemas.microsoft.com/office/drawing/2014/main" id="{14A4D195-2BD2-2C4B-88AF-671C1263B36A}"/>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cxnSp>
        <p:nvCxnSpPr>
          <p:cNvPr id="14" name="Straight Connector 13">
            <a:extLst>
              <a:ext uri="{FF2B5EF4-FFF2-40B4-BE49-F238E27FC236}">
                <a16:creationId xmlns:a16="http://schemas.microsoft.com/office/drawing/2014/main" id="{589BEE34-FFC9-6047-88B8-DAA5A42ADB8B}"/>
              </a:ext>
            </a:extLst>
          </p:cNvPr>
          <p:cNvCxnSpPr>
            <a:cxnSpLocks/>
          </p:cNvCxnSpPr>
          <p:nvPr userDrawn="1"/>
        </p:nvCxnSpPr>
        <p:spPr>
          <a:xfrm>
            <a:off x="1767839" y="4701251"/>
            <a:ext cx="603422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928415-298C-5148-8A5B-C74BE8FB1131}"/>
              </a:ext>
            </a:extLst>
          </p:cNvPr>
          <p:cNvCxnSpPr>
            <a:cxnSpLocks/>
          </p:cNvCxnSpPr>
          <p:nvPr userDrawn="1"/>
        </p:nvCxnSpPr>
        <p:spPr>
          <a:xfrm>
            <a:off x="1767839" y="2650603"/>
            <a:ext cx="603422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DDF4ED1-4BBA-3E44-AD85-103D30764A2C}"/>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217588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en Up - image and text ">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72C8B84F-CC02-E24C-8402-4ED93D4B8A26}"/>
              </a:ext>
            </a:extLst>
          </p:cNvPr>
          <p:cNvSpPr>
            <a:spLocks noGrp="1"/>
          </p:cNvSpPr>
          <p:nvPr>
            <p:ph type="body" sz="quarter" idx="15" hasCustomPrompt="1"/>
          </p:nvPr>
        </p:nvSpPr>
        <p:spPr>
          <a:xfrm>
            <a:off x="3474414" y="5244297"/>
            <a:ext cx="2743200"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&lt;word&gt;</a:t>
            </a:r>
          </a:p>
        </p:txBody>
      </p:sp>
      <p:sp>
        <p:nvSpPr>
          <p:cNvPr id="10" name="Picture Placeholder 3" descr="Spot art">
            <a:extLst>
              <a:ext uri="{FF2B5EF4-FFF2-40B4-BE49-F238E27FC236}">
                <a16:creationId xmlns:a16="http://schemas.microsoft.com/office/drawing/2014/main" id="{87310469-0E26-284F-8276-3B65622E05C3}"/>
              </a:ext>
            </a:extLst>
          </p:cNvPr>
          <p:cNvSpPr>
            <a:spLocks noGrp="1"/>
          </p:cNvSpPr>
          <p:nvPr>
            <p:ph type="pic" sz="quarter" idx="12" hasCustomPrompt="1"/>
          </p:nvPr>
        </p:nvSpPr>
        <p:spPr>
          <a:xfrm>
            <a:off x="2560014" y="1965960"/>
            <a:ext cx="4572000" cy="2926080"/>
          </a:xfrm>
          <a:prstGeom prst="rect">
            <a:avLst/>
          </a:prstGeom>
          <a:ln w="28575">
            <a:solidFill>
              <a:srgbClr val="0081AE"/>
            </a:solidFill>
          </a:ln>
        </p:spPr>
        <p:txBody>
          <a:bodyPr/>
          <a:lstStyle>
            <a:lvl1pPr marL="0" indent="0">
              <a:buNone/>
              <a:defRPr sz="1800"/>
            </a:lvl1pPr>
          </a:lstStyle>
          <a:p>
            <a:r>
              <a:rPr lang="en-US" sz="1800"/>
              <a:t>[spot art]</a:t>
            </a:r>
            <a:endParaRPr lang="en-US"/>
          </a:p>
        </p:txBody>
      </p:sp>
      <p:sp>
        <p:nvSpPr>
          <p:cNvPr id="7" name="Text Placeholder 5">
            <a:extLst>
              <a:ext uri="{FF2B5EF4-FFF2-40B4-BE49-F238E27FC236}">
                <a16:creationId xmlns:a16="http://schemas.microsoft.com/office/drawing/2014/main" id="{2F835796-45E0-F148-B7EF-A1FCB170F738}"/>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8" name="Text Placeholder 5" descr="Protocol">
            <a:extLst>
              <a:ext uri="{FF2B5EF4-FFF2-40B4-BE49-F238E27FC236}">
                <a16:creationId xmlns:a16="http://schemas.microsoft.com/office/drawing/2014/main" id="{C3D89C92-560A-D345-8A25-86514F7A6A03}"/>
              </a:ext>
            </a:extLst>
          </p:cNvPr>
          <p:cNvSpPr>
            <a:spLocks noGrp="1"/>
          </p:cNvSpPr>
          <p:nvPr>
            <p:ph type="body" sz="quarter" idx="18" hasCustomPrompt="1"/>
          </p:nvPr>
        </p:nvSpPr>
        <p:spPr>
          <a:xfrm>
            <a:off x="1060193" y="6519672"/>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11" name="Text Placeholder 5">
            <a:extLst>
              <a:ext uri="{FF2B5EF4-FFF2-40B4-BE49-F238E27FC236}">
                <a16:creationId xmlns:a16="http://schemas.microsoft.com/office/drawing/2014/main" id="{D337DF63-E08C-F34F-A0A3-3F1F90321639}"/>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287607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ild Words! - 2 syllable words full wor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203FB286-0E48-534A-8491-87E086A26BEE}"/>
              </a:ext>
            </a:extLst>
          </p:cNvPr>
          <p:cNvSpPr>
            <a:spLocks noGrp="1"/>
          </p:cNvSpPr>
          <p:nvPr>
            <p:ph type="body" sz="quarter" idx="20" hasCustomPrompt="1"/>
          </p:nvPr>
        </p:nvSpPr>
        <p:spPr>
          <a:xfrm>
            <a:off x="1767839" y="2885188"/>
            <a:ext cx="6160103" cy="914400"/>
          </a:xfrm>
          <a:prstGeom prst="rect">
            <a:avLst/>
          </a:prstGeom>
          <a:solidFill>
            <a:schemeClr val="bg1"/>
          </a:solidFill>
        </p:spPr>
        <p:txBody>
          <a:bodyPr anchor="ctr"/>
          <a:lstStyle>
            <a:lvl1pPr marL="0" indent="0" algn="ctr">
              <a:buNone/>
              <a:defRPr sz="48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&lt;s1&gt;</a:t>
            </a:r>
          </a:p>
        </p:txBody>
      </p:sp>
      <p:cxnSp>
        <p:nvCxnSpPr>
          <p:cNvPr id="14" name="Straight Connector 13">
            <a:extLst>
              <a:ext uri="{FF2B5EF4-FFF2-40B4-BE49-F238E27FC236}">
                <a16:creationId xmlns:a16="http://schemas.microsoft.com/office/drawing/2014/main" id="{589BEE34-FFC9-6047-88B8-DAA5A42ADB8B}"/>
              </a:ext>
            </a:extLst>
          </p:cNvPr>
          <p:cNvCxnSpPr>
            <a:cxnSpLocks/>
          </p:cNvCxnSpPr>
          <p:nvPr userDrawn="1"/>
        </p:nvCxnSpPr>
        <p:spPr>
          <a:xfrm>
            <a:off x="1767839" y="4701251"/>
            <a:ext cx="603422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928415-298C-5148-8A5B-C74BE8FB1131}"/>
              </a:ext>
            </a:extLst>
          </p:cNvPr>
          <p:cNvCxnSpPr>
            <a:cxnSpLocks/>
          </p:cNvCxnSpPr>
          <p:nvPr userDrawn="1"/>
        </p:nvCxnSpPr>
        <p:spPr>
          <a:xfrm>
            <a:off x="1767839" y="2650603"/>
            <a:ext cx="603422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5" descr="Protocol">
            <a:extLst>
              <a:ext uri="{FF2B5EF4-FFF2-40B4-BE49-F238E27FC236}">
                <a16:creationId xmlns:a16="http://schemas.microsoft.com/office/drawing/2014/main" id="{84698C21-6C80-DD43-91E1-D9DEA3C351A6}"/>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A944F142-5BB7-0344-A231-4454A821A243}"/>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696256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nit Opener - SB - K">
    <p:spTree>
      <p:nvGrpSpPr>
        <p:cNvPr id="1" name=""/>
        <p:cNvGrpSpPr/>
        <p:nvPr/>
      </p:nvGrpSpPr>
      <p:grpSpPr>
        <a:xfrm>
          <a:off x="0" y="0"/>
          <a:ext cx="0" cy="0"/>
          <a:chOff x="0" y="0"/>
          <a:chExt cx="0" cy="0"/>
        </a:xfrm>
      </p:grpSpPr>
      <p:sp>
        <p:nvSpPr>
          <p:cNvPr id="11" name="Content Placeholder 19" descr="Skill instruction in the student book.">
            <a:extLst>
              <a:ext uri="{FF2B5EF4-FFF2-40B4-BE49-F238E27FC236}">
                <a16:creationId xmlns:a16="http://schemas.microsoft.com/office/drawing/2014/main" id="{DDD287F1-BF0B-734F-BF89-DB5D6B3E8BF0}"/>
              </a:ext>
            </a:extLst>
          </p:cNvPr>
          <p:cNvSpPr>
            <a:spLocks noGrp="1"/>
          </p:cNvSpPr>
          <p:nvPr>
            <p:ph sz="quarter" idx="12" hasCustomPrompt="1"/>
          </p:nvPr>
        </p:nvSpPr>
        <p:spPr>
          <a:xfrm>
            <a:off x="1767839" y="1371600"/>
            <a:ext cx="5614416" cy="438912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 workbook page]</a:t>
            </a:r>
            <a:endParaRPr lang="en-US"/>
          </a:p>
        </p:txBody>
      </p:sp>
      <p:sp>
        <p:nvSpPr>
          <p:cNvPr id="6" name="Text Placeholder 5">
            <a:extLst>
              <a:ext uri="{FF2B5EF4-FFF2-40B4-BE49-F238E27FC236}">
                <a16:creationId xmlns:a16="http://schemas.microsoft.com/office/drawing/2014/main" id="{A994857B-97A8-EB44-983E-CCA0E0D5A112}"/>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2587130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de K Title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CADDC0A-4B04-8A4A-A2F9-5F3FD599C129}"/>
              </a:ext>
            </a:extLst>
          </p:cNvPr>
          <p:cNvSpPr>
            <a:spLocks noGrp="1"/>
          </p:cNvSpPr>
          <p:nvPr>
            <p:ph type="body" sz="quarter" idx="11" hasCustomPrompt="1"/>
          </p:nvPr>
        </p:nvSpPr>
        <p:spPr>
          <a:xfrm>
            <a:off x="1143000" y="4628036"/>
            <a:ext cx="6858000" cy="744537"/>
          </a:xfrm>
          <a:prstGeom prst="rect">
            <a:avLst/>
          </a:prstGeom>
        </p:spPr>
        <p:txBody>
          <a:bodyPr/>
          <a:lstStyle>
            <a:lvl1pPr marL="0" indent="0" algn="ctr">
              <a:buNone/>
              <a:defRPr sz="4000" b="1" i="0">
                <a:solidFill>
                  <a:schemeClr val="tx1"/>
                </a:solidFill>
                <a:latin typeface="Century Gothic" panose="020B0502020202020204" pitchFamily="34" charset="0"/>
                <a:cs typeface="Calibri" panose="020F0502020204030204" pitchFamily="34" charset="0"/>
              </a:defRPr>
            </a:lvl1pPr>
          </a:lstStyle>
          <a:p>
            <a:r>
              <a:rPr lang="en-US" dirty="0"/>
              <a:t>Session #: [skill]</a:t>
            </a:r>
          </a:p>
        </p:txBody>
      </p:sp>
      <p:sp>
        <p:nvSpPr>
          <p:cNvPr id="7" name="Title 1" descr="Lesson title">
            <a:extLst>
              <a:ext uri="{FF2B5EF4-FFF2-40B4-BE49-F238E27FC236}">
                <a16:creationId xmlns:a16="http://schemas.microsoft.com/office/drawing/2014/main" id="{D259518F-C8B6-3140-9478-E1F74B76E777}"/>
              </a:ext>
            </a:extLst>
          </p:cNvPr>
          <p:cNvSpPr>
            <a:spLocks noGrp="1"/>
          </p:cNvSpPr>
          <p:nvPr>
            <p:ph type="ctrTitle" hasCustomPrompt="1"/>
          </p:nvPr>
        </p:nvSpPr>
        <p:spPr>
          <a:xfrm>
            <a:off x="1143000" y="4003687"/>
            <a:ext cx="6858000" cy="624350"/>
          </a:xfrm>
          <a:prstGeom prst="rect">
            <a:avLst/>
          </a:prstGeom>
        </p:spPr>
        <p:txBody>
          <a:bodyPr anchor="t"/>
          <a:lstStyle>
            <a:lvl1pPr algn="ctr">
              <a:defRPr sz="4500" b="1" i="0">
                <a:solidFill>
                  <a:srgbClr val="008FD5"/>
                </a:solidFill>
                <a:latin typeface="Century Gothic" panose="020B0502020202020204" pitchFamily="34" charset="0"/>
                <a:cs typeface="Calibri" panose="020F0502020204030204" pitchFamily="34" charset="0"/>
              </a:defRPr>
            </a:lvl1pPr>
          </a:lstStyle>
          <a:p>
            <a:r>
              <a:rPr lang="en-US" dirty="0"/>
              <a:t>Week #</a:t>
            </a:r>
          </a:p>
        </p:txBody>
      </p:sp>
      <p:pic>
        <p:nvPicPr>
          <p:cNvPr id="8" name="Picture 7">
            <a:extLst>
              <a:ext uri="{FF2B5EF4-FFF2-40B4-BE49-F238E27FC236}">
                <a16:creationId xmlns:a16="http://schemas.microsoft.com/office/drawing/2014/main" id="{212F81FB-63A8-1F4B-BD76-0982198CA6AB}"/>
              </a:ext>
            </a:extLst>
          </p:cNvPr>
          <p:cNvPicPr>
            <a:picLocks noChangeAspect="1"/>
          </p:cNvPicPr>
          <p:nvPr userDrawn="1"/>
        </p:nvPicPr>
        <p:blipFill>
          <a:blip r:embed="rId2"/>
          <a:stretch>
            <a:fillRect/>
          </a:stretch>
        </p:blipFill>
        <p:spPr>
          <a:xfrm>
            <a:off x="7209079" y="4315862"/>
            <a:ext cx="1732908" cy="2258032"/>
          </a:xfrm>
          <a:prstGeom prst="rect">
            <a:avLst/>
          </a:prstGeom>
        </p:spPr>
      </p:pic>
      <p:pic>
        <p:nvPicPr>
          <p:cNvPr id="9" name="Picture 8">
            <a:extLst>
              <a:ext uri="{FF2B5EF4-FFF2-40B4-BE49-F238E27FC236}">
                <a16:creationId xmlns:a16="http://schemas.microsoft.com/office/drawing/2014/main" id="{53F221E5-773F-9040-BA6E-4C555A4F13D6}"/>
              </a:ext>
            </a:extLst>
          </p:cNvPr>
          <p:cNvPicPr>
            <a:picLocks noChangeAspect="1"/>
          </p:cNvPicPr>
          <p:nvPr userDrawn="1"/>
        </p:nvPicPr>
        <p:blipFill>
          <a:blip r:embed="rId3"/>
          <a:stretch>
            <a:fillRect/>
          </a:stretch>
        </p:blipFill>
        <p:spPr>
          <a:xfrm>
            <a:off x="209357" y="1578709"/>
            <a:ext cx="966614" cy="1020140"/>
          </a:xfrm>
          <a:prstGeom prst="rect">
            <a:avLst/>
          </a:prstGeom>
        </p:spPr>
      </p:pic>
    </p:spTree>
    <p:extLst>
      <p:ext uri="{BB962C8B-B14F-4D97-AF65-F5344CB8AC3E}">
        <p14:creationId xmlns:p14="http://schemas.microsoft.com/office/powerpoint/2010/main" val="200811060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de K Pacing Slide_U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954D3-F4D5-DB45-95BB-1D87B3491BF7}"/>
              </a:ext>
            </a:extLst>
          </p:cNvPr>
          <p:cNvPicPr>
            <a:picLocks noChangeAspect="1"/>
          </p:cNvPicPr>
          <p:nvPr userDrawn="1"/>
        </p:nvPicPr>
        <p:blipFill>
          <a:blip r:embed="rId2"/>
          <a:srcRect/>
          <a:stretch/>
        </p:blipFill>
        <p:spPr>
          <a:xfrm>
            <a:off x="838686" y="1262029"/>
            <a:ext cx="1646608" cy="1207512"/>
          </a:xfrm>
          <a:prstGeom prst="rect">
            <a:avLst/>
          </a:prstGeom>
        </p:spPr>
      </p:pic>
      <p:pic>
        <p:nvPicPr>
          <p:cNvPr id="4" name="Picture 3" descr="Image of options for pacing including 20 minutes for phonological awareness and phonics 30 minutes for adding reading aloud reading together and concepts of print, and 45 minutes adding letter formation. For more guidance on pacing see page a 30 to a 33.">
            <a:extLst>
              <a:ext uri="{FF2B5EF4-FFF2-40B4-BE49-F238E27FC236}">
                <a16:creationId xmlns:a16="http://schemas.microsoft.com/office/drawing/2014/main" id="{FD3F5EEC-FCBD-DE4D-9E52-7D7080539CCB}"/>
              </a:ext>
            </a:extLst>
          </p:cNvPr>
          <p:cNvPicPr>
            <a:picLocks noChangeAspect="1"/>
          </p:cNvPicPr>
          <p:nvPr userDrawn="1"/>
        </p:nvPicPr>
        <p:blipFill>
          <a:blip r:embed="rId3"/>
          <a:stretch>
            <a:fillRect/>
          </a:stretch>
        </p:blipFill>
        <p:spPr>
          <a:xfrm>
            <a:off x="1705788" y="2469540"/>
            <a:ext cx="6115358" cy="3206431"/>
          </a:xfrm>
          <a:prstGeom prst="rect">
            <a:avLst/>
          </a:prstGeom>
        </p:spPr>
      </p:pic>
      <p:pic>
        <p:nvPicPr>
          <p:cNvPr id="9" name="Picture 8">
            <a:extLst>
              <a:ext uri="{FF2B5EF4-FFF2-40B4-BE49-F238E27FC236}">
                <a16:creationId xmlns:a16="http://schemas.microsoft.com/office/drawing/2014/main" id="{AB9488A4-BEC7-A541-B22C-4DDBC01B0A0C}"/>
              </a:ext>
            </a:extLst>
          </p:cNvPr>
          <p:cNvPicPr>
            <a:picLocks noChangeAspect="1"/>
          </p:cNvPicPr>
          <p:nvPr userDrawn="1"/>
        </p:nvPicPr>
        <p:blipFill>
          <a:blip r:embed="rId4"/>
          <a:stretch>
            <a:fillRect/>
          </a:stretch>
        </p:blipFill>
        <p:spPr>
          <a:xfrm>
            <a:off x="7021785" y="4837723"/>
            <a:ext cx="1161457" cy="1066645"/>
          </a:xfrm>
          <a:prstGeom prst="rect">
            <a:avLst/>
          </a:prstGeom>
        </p:spPr>
      </p:pic>
    </p:spTree>
    <p:extLst>
      <p:ext uri="{BB962C8B-B14F-4D97-AF65-F5344CB8AC3E}">
        <p14:creationId xmlns:p14="http://schemas.microsoft.com/office/powerpoint/2010/main" val="2462893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de K Pacing Slide_U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954D3-F4D5-DB45-95BB-1D87B3491BF7}"/>
              </a:ext>
            </a:extLst>
          </p:cNvPr>
          <p:cNvPicPr>
            <a:picLocks noChangeAspect="1"/>
          </p:cNvPicPr>
          <p:nvPr userDrawn="1"/>
        </p:nvPicPr>
        <p:blipFill>
          <a:blip r:embed="rId2"/>
          <a:srcRect/>
          <a:stretch/>
        </p:blipFill>
        <p:spPr>
          <a:xfrm>
            <a:off x="838686" y="1262029"/>
            <a:ext cx="1646608" cy="1207512"/>
          </a:xfrm>
          <a:prstGeom prst="rect">
            <a:avLst/>
          </a:prstGeom>
        </p:spPr>
      </p:pic>
      <p:pic>
        <p:nvPicPr>
          <p:cNvPr id="3" name="Picture 2" descr="Image of options for pacing including 20 minutes for phonological awareness and phonics 30 minutes for adding reading aloud reading together and concepts of print, and 45 minutes adding handwriting. For more guidance on pacing see page a 30 to a 33.">
            <a:extLst>
              <a:ext uri="{FF2B5EF4-FFF2-40B4-BE49-F238E27FC236}">
                <a16:creationId xmlns:a16="http://schemas.microsoft.com/office/drawing/2014/main" id="{27E05E9B-C317-9148-96C4-DA9DEE99F96E}"/>
              </a:ext>
            </a:extLst>
          </p:cNvPr>
          <p:cNvPicPr>
            <a:picLocks noChangeAspect="1"/>
          </p:cNvPicPr>
          <p:nvPr userDrawn="1"/>
        </p:nvPicPr>
        <p:blipFill>
          <a:blip r:embed="rId3"/>
          <a:stretch>
            <a:fillRect/>
          </a:stretch>
        </p:blipFill>
        <p:spPr>
          <a:xfrm>
            <a:off x="1693593" y="2469540"/>
            <a:ext cx="6194388" cy="3239883"/>
          </a:xfrm>
          <a:prstGeom prst="rect">
            <a:avLst/>
          </a:prstGeom>
        </p:spPr>
      </p:pic>
      <p:pic>
        <p:nvPicPr>
          <p:cNvPr id="8" name="Picture 7">
            <a:extLst>
              <a:ext uri="{FF2B5EF4-FFF2-40B4-BE49-F238E27FC236}">
                <a16:creationId xmlns:a16="http://schemas.microsoft.com/office/drawing/2014/main" id="{42C89459-995F-BC41-A61A-7BF80A7123B0}"/>
              </a:ext>
            </a:extLst>
          </p:cNvPr>
          <p:cNvPicPr>
            <a:picLocks noChangeAspect="1"/>
          </p:cNvPicPr>
          <p:nvPr userDrawn="1"/>
        </p:nvPicPr>
        <p:blipFill>
          <a:blip r:embed="rId4"/>
          <a:stretch>
            <a:fillRect/>
          </a:stretch>
        </p:blipFill>
        <p:spPr>
          <a:xfrm>
            <a:off x="7021785" y="4837723"/>
            <a:ext cx="1161457" cy="1066645"/>
          </a:xfrm>
          <a:prstGeom prst="rect">
            <a:avLst/>
          </a:prstGeom>
        </p:spPr>
      </p:pic>
    </p:spTree>
    <p:extLst>
      <p:ext uri="{BB962C8B-B14F-4D97-AF65-F5344CB8AC3E}">
        <p14:creationId xmlns:p14="http://schemas.microsoft.com/office/powerpoint/2010/main" val="4103080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de K Pacing Slide_U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954D3-F4D5-DB45-95BB-1D87B3491BF7}"/>
              </a:ext>
            </a:extLst>
          </p:cNvPr>
          <p:cNvPicPr>
            <a:picLocks noChangeAspect="1"/>
          </p:cNvPicPr>
          <p:nvPr userDrawn="1"/>
        </p:nvPicPr>
        <p:blipFill>
          <a:blip r:embed="rId2"/>
          <a:srcRect/>
          <a:stretch/>
        </p:blipFill>
        <p:spPr>
          <a:xfrm>
            <a:off x="838686" y="1262029"/>
            <a:ext cx="1646608" cy="1207512"/>
          </a:xfrm>
          <a:prstGeom prst="rect">
            <a:avLst/>
          </a:prstGeom>
        </p:spPr>
      </p:pic>
      <p:pic>
        <p:nvPicPr>
          <p:cNvPr id="4" name="Picture 3" descr="Image of options for pacing including 20 minutes for phonological awareness, phonics, and high-frequency words, 30 minutes for adding reading aloud reading together and concepts of print, and 45 minutes adding letter formation. For more guidance on pacing see page a 30 to a 33.">
            <a:extLst>
              <a:ext uri="{FF2B5EF4-FFF2-40B4-BE49-F238E27FC236}">
                <a16:creationId xmlns:a16="http://schemas.microsoft.com/office/drawing/2014/main" id="{6489C0C5-71C0-A748-B623-C911A84E50D3}"/>
              </a:ext>
            </a:extLst>
          </p:cNvPr>
          <p:cNvPicPr>
            <a:picLocks noChangeAspect="1"/>
          </p:cNvPicPr>
          <p:nvPr userDrawn="1"/>
        </p:nvPicPr>
        <p:blipFill>
          <a:blip r:embed="rId3"/>
          <a:stretch>
            <a:fillRect/>
          </a:stretch>
        </p:blipFill>
        <p:spPr>
          <a:xfrm>
            <a:off x="1693407" y="2572988"/>
            <a:ext cx="6048918" cy="3114133"/>
          </a:xfrm>
          <a:prstGeom prst="rect">
            <a:avLst/>
          </a:prstGeom>
        </p:spPr>
      </p:pic>
      <p:pic>
        <p:nvPicPr>
          <p:cNvPr id="9" name="Picture 8">
            <a:extLst>
              <a:ext uri="{FF2B5EF4-FFF2-40B4-BE49-F238E27FC236}">
                <a16:creationId xmlns:a16="http://schemas.microsoft.com/office/drawing/2014/main" id="{1BED69EE-2939-D94E-B9C2-8E91F60C7A98}"/>
              </a:ext>
            </a:extLst>
          </p:cNvPr>
          <p:cNvPicPr>
            <a:picLocks noChangeAspect="1"/>
          </p:cNvPicPr>
          <p:nvPr userDrawn="1"/>
        </p:nvPicPr>
        <p:blipFill>
          <a:blip r:embed="rId4"/>
          <a:stretch>
            <a:fillRect/>
          </a:stretch>
        </p:blipFill>
        <p:spPr>
          <a:xfrm>
            <a:off x="7021785" y="4837723"/>
            <a:ext cx="1161457" cy="1066645"/>
          </a:xfrm>
          <a:prstGeom prst="rect">
            <a:avLst/>
          </a:prstGeom>
        </p:spPr>
      </p:pic>
    </p:spTree>
    <p:extLst>
      <p:ext uri="{BB962C8B-B14F-4D97-AF65-F5344CB8AC3E}">
        <p14:creationId xmlns:p14="http://schemas.microsoft.com/office/powerpoint/2010/main" val="994122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de K Pacing Slide_U4_5_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954D3-F4D5-DB45-95BB-1D87B3491BF7}"/>
              </a:ext>
            </a:extLst>
          </p:cNvPr>
          <p:cNvPicPr>
            <a:picLocks noChangeAspect="1"/>
          </p:cNvPicPr>
          <p:nvPr userDrawn="1"/>
        </p:nvPicPr>
        <p:blipFill>
          <a:blip r:embed="rId2"/>
          <a:srcRect/>
          <a:stretch/>
        </p:blipFill>
        <p:spPr>
          <a:xfrm>
            <a:off x="838686" y="1262029"/>
            <a:ext cx="1646608" cy="1207512"/>
          </a:xfrm>
          <a:prstGeom prst="rect">
            <a:avLst/>
          </a:prstGeom>
        </p:spPr>
      </p:pic>
      <p:pic>
        <p:nvPicPr>
          <p:cNvPr id="3" name="Picture 2" descr="Image of options for pacing including 20 minutes for phonological awareness, phonics, and high-frequency words, 30 minutes for adding word-level reading fluency, and 45 minutes adding handwriting and reading connected texts. For more guidance on pacing see page a 30 to a 33.">
            <a:extLst>
              <a:ext uri="{FF2B5EF4-FFF2-40B4-BE49-F238E27FC236}">
                <a16:creationId xmlns:a16="http://schemas.microsoft.com/office/drawing/2014/main" id="{FABAC1C5-4C25-C642-A459-FB17458F7B16}"/>
              </a:ext>
            </a:extLst>
          </p:cNvPr>
          <p:cNvPicPr>
            <a:picLocks noChangeAspect="1"/>
          </p:cNvPicPr>
          <p:nvPr userDrawn="1"/>
        </p:nvPicPr>
        <p:blipFill>
          <a:blip r:embed="rId3"/>
          <a:stretch>
            <a:fillRect/>
          </a:stretch>
        </p:blipFill>
        <p:spPr>
          <a:xfrm>
            <a:off x="1661989" y="2469541"/>
            <a:ext cx="6010049" cy="3298994"/>
          </a:xfrm>
          <a:prstGeom prst="rect">
            <a:avLst/>
          </a:prstGeom>
        </p:spPr>
      </p:pic>
      <p:pic>
        <p:nvPicPr>
          <p:cNvPr id="8" name="Picture 7">
            <a:extLst>
              <a:ext uri="{FF2B5EF4-FFF2-40B4-BE49-F238E27FC236}">
                <a16:creationId xmlns:a16="http://schemas.microsoft.com/office/drawing/2014/main" id="{ABDFBC90-7AA8-3447-99F2-8B94D6774950}"/>
              </a:ext>
            </a:extLst>
          </p:cNvPr>
          <p:cNvPicPr>
            <a:picLocks noChangeAspect="1"/>
          </p:cNvPicPr>
          <p:nvPr userDrawn="1"/>
        </p:nvPicPr>
        <p:blipFill>
          <a:blip r:embed="rId4"/>
          <a:stretch>
            <a:fillRect/>
          </a:stretch>
        </p:blipFill>
        <p:spPr>
          <a:xfrm>
            <a:off x="7021785" y="4837723"/>
            <a:ext cx="1161457" cy="1066645"/>
          </a:xfrm>
          <a:prstGeom prst="rect">
            <a:avLst/>
          </a:prstGeom>
        </p:spPr>
      </p:pic>
    </p:spTree>
    <p:extLst>
      <p:ext uri="{BB962C8B-B14F-4D97-AF65-F5344CB8AC3E}">
        <p14:creationId xmlns:p14="http://schemas.microsoft.com/office/powerpoint/2010/main" val="756310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Grade K Pacing Slide_U4_5_6_RV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954D3-F4D5-DB45-95BB-1D87B3491BF7}"/>
              </a:ext>
            </a:extLst>
          </p:cNvPr>
          <p:cNvPicPr>
            <a:picLocks noChangeAspect="1"/>
          </p:cNvPicPr>
          <p:nvPr userDrawn="1"/>
        </p:nvPicPr>
        <p:blipFill>
          <a:blip r:embed="rId2"/>
          <a:srcRect/>
          <a:stretch/>
        </p:blipFill>
        <p:spPr>
          <a:xfrm>
            <a:off x="838686" y="1262029"/>
            <a:ext cx="1646608" cy="1207512"/>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D966632-C374-137F-5716-90FF98F88B9F}"/>
              </a:ext>
            </a:extLst>
          </p:cNvPr>
          <p:cNvPicPr>
            <a:picLocks noChangeAspect="1"/>
          </p:cNvPicPr>
          <p:nvPr userDrawn="1"/>
        </p:nvPicPr>
        <p:blipFill>
          <a:blip r:embed="rId3"/>
          <a:stretch>
            <a:fillRect/>
          </a:stretch>
        </p:blipFill>
        <p:spPr>
          <a:xfrm>
            <a:off x="1661990" y="2634420"/>
            <a:ext cx="5870448" cy="2855894"/>
          </a:xfrm>
          <a:prstGeom prst="rect">
            <a:avLst/>
          </a:prstGeom>
        </p:spPr>
      </p:pic>
      <p:pic>
        <p:nvPicPr>
          <p:cNvPr id="8" name="Picture 7">
            <a:extLst>
              <a:ext uri="{FF2B5EF4-FFF2-40B4-BE49-F238E27FC236}">
                <a16:creationId xmlns:a16="http://schemas.microsoft.com/office/drawing/2014/main" id="{ABDFBC90-7AA8-3447-99F2-8B94D6774950}"/>
              </a:ext>
            </a:extLst>
          </p:cNvPr>
          <p:cNvPicPr>
            <a:picLocks noChangeAspect="1"/>
          </p:cNvPicPr>
          <p:nvPr userDrawn="1"/>
        </p:nvPicPr>
        <p:blipFill>
          <a:blip r:embed="rId4"/>
          <a:stretch>
            <a:fillRect/>
          </a:stretch>
        </p:blipFill>
        <p:spPr>
          <a:xfrm>
            <a:off x="7021785" y="4837723"/>
            <a:ext cx="1161457" cy="1066645"/>
          </a:xfrm>
          <a:prstGeom prst="rect">
            <a:avLst/>
          </a:prstGeom>
        </p:spPr>
      </p:pic>
    </p:spTree>
    <p:extLst>
      <p:ext uri="{BB962C8B-B14F-4D97-AF65-F5344CB8AC3E}">
        <p14:creationId xmlns:p14="http://schemas.microsoft.com/office/powerpoint/2010/main" val="2020803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K_Learning Objective_green">
    <p:spTree>
      <p:nvGrpSpPr>
        <p:cNvPr id="1" name=""/>
        <p:cNvGrpSpPr/>
        <p:nvPr/>
      </p:nvGrpSpPr>
      <p:grpSpPr>
        <a:xfrm>
          <a:off x="0" y="0"/>
          <a:ext cx="0" cy="0"/>
          <a:chOff x="0" y="0"/>
          <a:chExt cx="0" cy="0"/>
        </a:xfrm>
      </p:grpSpPr>
      <p:sp>
        <p:nvSpPr>
          <p:cNvPr id="26" name="Text Placeholder 6" descr="Learning objective text">
            <a:extLst>
              <a:ext uri="{FF2B5EF4-FFF2-40B4-BE49-F238E27FC236}">
                <a16:creationId xmlns:a16="http://schemas.microsoft.com/office/drawing/2014/main" id="{83E42E70-B153-E945-92E3-06F12701BF9A}"/>
              </a:ext>
            </a:extLst>
          </p:cNvPr>
          <p:cNvSpPr>
            <a:spLocks noGrp="1"/>
          </p:cNvSpPr>
          <p:nvPr>
            <p:ph type="body" sz="quarter" idx="16" hasCustomPrompt="1"/>
          </p:nvPr>
        </p:nvSpPr>
        <p:spPr>
          <a:xfrm>
            <a:off x="1710813" y="2705571"/>
            <a:ext cx="5722374" cy="2036455"/>
          </a:xfrm>
          <a:prstGeom prst="rect">
            <a:avLst/>
          </a:prstGeom>
          <a:solidFill>
            <a:srgbClr val="DAECAC"/>
          </a:solidFill>
          <a:ln w="38100" cap="rnd">
            <a:solidFill>
              <a:schemeClr val="bg1"/>
            </a:solidFill>
            <a:prstDash val="solid"/>
          </a:ln>
          <a:effectLst>
            <a:outerShdw blurRad="190500" dist="63500" dir="2700000" algn="tl" rotWithShape="0">
              <a:prstClr val="black">
                <a:alpha val="40000"/>
              </a:prstClr>
            </a:outerShdw>
          </a:effectLst>
        </p:spPr>
        <p:txBody>
          <a:bodyPr wrap="square" lIns="274320" tIns="274320" rIns="274320" bIns="274320" rtlCol="0">
            <a:spAutoFit/>
          </a:bodyPr>
          <a:lstStyle>
            <a:lvl1pPr marL="388620" indent="0" algn="ctr">
              <a:buFont typeface="Arial" panose="020B0604020202020204" pitchFamily="34" charset="0"/>
              <a:buNone/>
              <a:defRPr lang="en-US" sz="4400" b="1" i="0" dirty="0">
                <a:latin typeface="Century Gothic" panose="020B0502020202020204" pitchFamily="34" charset="0"/>
                <a:cs typeface="Arial" panose="020B0604020202020204" pitchFamily="34" charset="0"/>
              </a:defRPr>
            </a:lvl1pPr>
          </a:lstStyle>
          <a:p>
            <a:pPr marL="731520" lvl="0" defTabSz="457200"/>
            <a:r>
              <a:rPr lang="en-US"/>
              <a:t>Skill Text:</a:t>
            </a:r>
          </a:p>
          <a:p>
            <a:pPr marL="731520" lvl="0" defTabSz="457200"/>
            <a:endParaRPr lang="en-US"/>
          </a:p>
        </p:txBody>
      </p:sp>
      <p:sp>
        <p:nvSpPr>
          <p:cNvPr id="10" name="Text Placeholder 15" descr="Slide title">
            <a:extLst>
              <a:ext uri="{FF2B5EF4-FFF2-40B4-BE49-F238E27FC236}">
                <a16:creationId xmlns:a16="http://schemas.microsoft.com/office/drawing/2014/main" id="{74D0A81E-7F63-7E44-82B2-9DA4B2CD4709}"/>
              </a:ext>
            </a:extLst>
          </p:cNvPr>
          <p:cNvSpPr txBox="1">
            <a:spLocks/>
          </p:cNvSpPr>
          <p:nvPr userDrawn="1"/>
        </p:nvSpPr>
        <p:spPr>
          <a:xfrm>
            <a:off x="2118256" y="1377939"/>
            <a:ext cx="4907488" cy="840230"/>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dirty="0">
                <a:solidFill>
                  <a:srgbClr val="A1CA4C"/>
                </a:solidFill>
                <a:latin typeface="Century Gothic" panose="020B0502020202020204" pitchFamily="34" charset="0"/>
              </a:rPr>
              <a:t>Today’s Focus</a:t>
            </a:r>
          </a:p>
        </p:txBody>
      </p:sp>
      <p:sp>
        <p:nvSpPr>
          <p:cNvPr id="5" name="Text Placeholder 5" descr="Protocol">
            <a:extLst>
              <a:ext uri="{FF2B5EF4-FFF2-40B4-BE49-F238E27FC236}">
                <a16:creationId xmlns:a16="http://schemas.microsoft.com/office/drawing/2014/main" id="{2E1B6353-262E-2242-B019-2A9D3A8D5351}"/>
              </a:ext>
            </a:extLst>
          </p:cNvPr>
          <p:cNvSpPr>
            <a:spLocks noGrp="1"/>
          </p:cNvSpPr>
          <p:nvPr>
            <p:ph type="body" sz="quarter" idx="18" hasCustomPrompt="1"/>
          </p:nvPr>
        </p:nvSpPr>
        <p:spPr>
          <a:xfrm>
            <a:off x="1060704" y="6519672"/>
            <a:ext cx="637308" cy="329519"/>
          </a:xfrm>
          <a:prstGeom prst="rect">
            <a:avLst/>
          </a:prstGeom>
        </p:spPr>
        <p:txBody>
          <a:bodyPr>
            <a:normAutofit/>
          </a:bodyPr>
          <a:lstStyle>
            <a:lvl1pPr marL="0" indent="0">
              <a:buNone/>
              <a:defRPr sz="1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&lt;#&gt;</a:t>
            </a:r>
          </a:p>
        </p:txBody>
      </p:sp>
    </p:spTree>
    <p:extLst>
      <p:ext uri="{BB962C8B-B14F-4D97-AF65-F5344CB8AC3E}">
        <p14:creationId xmlns:p14="http://schemas.microsoft.com/office/powerpoint/2010/main" val="40498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sten Up! - image only">
    <p:spTree>
      <p:nvGrpSpPr>
        <p:cNvPr id="1" name=""/>
        <p:cNvGrpSpPr/>
        <p:nvPr/>
      </p:nvGrpSpPr>
      <p:grpSpPr>
        <a:xfrm>
          <a:off x="0" y="0"/>
          <a:ext cx="0" cy="0"/>
          <a:chOff x="0" y="0"/>
          <a:chExt cx="0" cy="0"/>
        </a:xfrm>
      </p:grpSpPr>
      <p:sp>
        <p:nvSpPr>
          <p:cNvPr id="10" name="Picture Placeholder 3" descr="Spot art">
            <a:extLst>
              <a:ext uri="{FF2B5EF4-FFF2-40B4-BE49-F238E27FC236}">
                <a16:creationId xmlns:a16="http://schemas.microsoft.com/office/drawing/2014/main" id="{87310469-0E26-284F-8276-3B65622E05C3}"/>
              </a:ext>
            </a:extLst>
          </p:cNvPr>
          <p:cNvSpPr>
            <a:spLocks noGrp="1"/>
          </p:cNvSpPr>
          <p:nvPr>
            <p:ph type="pic" sz="quarter" idx="12" hasCustomPrompt="1"/>
          </p:nvPr>
        </p:nvSpPr>
        <p:spPr>
          <a:xfrm>
            <a:off x="2560014" y="1965960"/>
            <a:ext cx="4572000" cy="2926080"/>
          </a:xfrm>
          <a:prstGeom prst="rect">
            <a:avLst/>
          </a:prstGeom>
          <a:ln w="28575">
            <a:solidFill>
              <a:srgbClr val="0081AE"/>
            </a:solidFill>
          </a:ln>
        </p:spPr>
        <p:txBody>
          <a:bodyPr/>
          <a:lstStyle>
            <a:lvl1pPr marL="0" indent="0">
              <a:buNone/>
              <a:defRPr sz="1800"/>
            </a:lvl1pPr>
          </a:lstStyle>
          <a:p>
            <a:r>
              <a:rPr lang="en-US" sz="1800"/>
              <a:t>[spot art]</a:t>
            </a:r>
            <a:endParaRPr lang="en-US"/>
          </a:p>
        </p:txBody>
      </p:sp>
      <p:sp>
        <p:nvSpPr>
          <p:cNvPr id="6" name="Text Placeholder 5">
            <a:extLst>
              <a:ext uri="{FF2B5EF4-FFF2-40B4-BE49-F238E27FC236}">
                <a16:creationId xmlns:a16="http://schemas.microsoft.com/office/drawing/2014/main" id="{9BD92472-2519-054C-8D5F-0EF3A9F1A4A1}"/>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7" name="Text Placeholder 5" descr="Protocol">
            <a:extLst>
              <a:ext uri="{FF2B5EF4-FFF2-40B4-BE49-F238E27FC236}">
                <a16:creationId xmlns:a16="http://schemas.microsoft.com/office/drawing/2014/main" id="{86CB847D-9866-534E-9961-9E959CF67BC0}"/>
              </a:ext>
            </a:extLst>
          </p:cNvPr>
          <p:cNvSpPr>
            <a:spLocks noGrp="1"/>
          </p:cNvSpPr>
          <p:nvPr>
            <p:ph type="body" sz="quarter" idx="18" hasCustomPrompt="1"/>
          </p:nvPr>
        </p:nvSpPr>
        <p:spPr>
          <a:xfrm>
            <a:off x="1060192" y="6519672"/>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841BD62C-2428-9847-8109-23FA1098BDBA}"/>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187231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 Letters! - 2 up letter cards">
    <p:spTree>
      <p:nvGrpSpPr>
        <p:cNvPr id="1" name=""/>
        <p:cNvGrpSpPr/>
        <p:nvPr/>
      </p:nvGrpSpPr>
      <p:grpSpPr>
        <a:xfrm>
          <a:off x="0" y="0"/>
          <a:ext cx="0" cy="0"/>
          <a:chOff x="0" y="0"/>
          <a:chExt cx="0" cy="0"/>
        </a:xfrm>
      </p:grpSpPr>
      <p:sp>
        <p:nvSpPr>
          <p:cNvPr id="12" name="Content Placeholder 19" descr="Card">
            <a:extLst>
              <a:ext uri="{FF2B5EF4-FFF2-40B4-BE49-F238E27FC236}">
                <a16:creationId xmlns:a16="http://schemas.microsoft.com/office/drawing/2014/main" id="{8262707A-7FA7-1A49-8AC6-9E97605639AF}"/>
              </a:ext>
            </a:extLst>
          </p:cNvPr>
          <p:cNvSpPr>
            <a:spLocks noGrp="1"/>
          </p:cNvSpPr>
          <p:nvPr>
            <p:ph sz="quarter" idx="20" hasCustomPrompt="1"/>
          </p:nvPr>
        </p:nvSpPr>
        <p:spPr>
          <a:xfrm>
            <a:off x="4693949" y="1865376"/>
            <a:ext cx="329184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2]</a:t>
            </a:r>
            <a:endParaRPr lang="en-US"/>
          </a:p>
        </p:txBody>
      </p:sp>
      <p:sp>
        <p:nvSpPr>
          <p:cNvPr id="6" name="Content Placeholder 19" descr="Card">
            <a:extLst>
              <a:ext uri="{FF2B5EF4-FFF2-40B4-BE49-F238E27FC236}">
                <a16:creationId xmlns:a16="http://schemas.microsoft.com/office/drawing/2014/main" id="{EE4533DB-F192-214E-8F28-88167301E54A}"/>
              </a:ext>
            </a:extLst>
          </p:cNvPr>
          <p:cNvSpPr>
            <a:spLocks noGrp="1"/>
          </p:cNvSpPr>
          <p:nvPr>
            <p:ph sz="quarter" idx="12" hasCustomPrompt="1"/>
          </p:nvPr>
        </p:nvSpPr>
        <p:spPr>
          <a:xfrm>
            <a:off x="949124" y="1864988"/>
            <a:ext cx="329184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Word Card 1]</a:t>
            </a:r>
            <a:endParaRPr lang="en-US"/>
          </a:p>
        </p:txBody>
      </p:sp>
      <p:sp>
        <p:nvSpPr>
          <p:cNvPr id="7" name="Text Placeholder 5">
            <a:extLst>
              <a:ext uri="{FF2B5EF4-FFF2-40B4-BE49-F238E27FC236}">
                <a16:creationId xmlns:a16="http://schemas.microsoft.com/office/drawing/2014/main" id="{957AB493-A64B-D841-AF33-B33D5B6BB13D}"/>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0" name="Text Placeholder 5" descr="Protocol">
            <a:extLst>
              <a:ext uri="{FF2B5EF4-FFF2-40B4-BE49-F238E27FC236}">
                <a16:creationId xmlns:a16="http://schemas.microsoft.com/office/drawing/2014/main" id="{3F5D614B-ED42-B540-A5F7-1EA1650E2D1A}"/>
              </a:ext>
            </a:extLst>
          </p:cNvPr>
          <p:cNvSpPr>
            <a:spLocks noGrp="1"/>
          </p:cNvSpPr>
          <p:nvPr>
            <p:ph type="body" sz="quarter" idx="18" hasCustomPrompt="1"/>
          </p:nvPr>
        </p:nvSpPr>
        <p:spPr>
          <a:xfrm>
            <a:off x="1060192" y="6519672"/>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5B1F4396-6056-F044-B4FD-613975457E69}"/>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407971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 Letters! - SB - K">
    <p:spTree>
      <p:nvGrpSpPr>
        <p:cNvPr id="1" name=""/>
        <p:cNvGrpSpPr/>
        <p:nvPr/>
      </p:nvGrpSpPr>
      <p:grpSpPr>
        <a:xfrm>
          <a:off x="0" y="0"/>
          <a:ext cx="0" cy="0"/>
          <a:chOff x="0" y="0"/>
          <a:chExt cx="0" cy="0"/>
        </a:xfrm>
      </p:grpSpPr>
      <p:sp>
        <p:nvSpPr>
          <p:cNvPr id="6" name="Content Placeholder 19" descr="Skill instruction in the student book.">
            <a:extLst>
              <a:ext uri="{FF2B5EF4-FFF2-40B4-BE49-F238E27FC236}">
                <a16:creationId xmlns:a16="http://schemas.microsoft.com/office/drawing/2014/main" id="{EE4533DB-F192-214E-8F28-88167301E54A}"/>
              </a:ext>
            </a:extLst>
          </p:cNvPr>
          <p:cNvSpPr>
            <a:spLocks noGrp="1"/>
          </p:cNvSpPr>
          <p:nvPr>
            <p:ph sz="quarter" idx="12" hasCustomPrompt="1"/>
          </p:nvPr>
        </p:nvSpPr>
        <p:spPr>
          <a:xfrm>
            <a:off x="1767839" y="1828800"/>
            <a:ext cx="5614416" cy="438912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 workbook page]</a:t>
            </a:r>
            <a:endParaRPr lang="en-US"/>
          </a:p>
        </p:txBody>
      </p:sp>
      <p:sp>
        <p:nvSpPr>
          <p:cNvPr id="7" name="Text Placeholder 5">
            <a:extLst>
              <a:ext uri="{FF2B5EF4-FFF2-40B4-BE49-F238E27FC236}">
                <a16:creationId xmlns:a16="http://schemas.microsoft.com/office/drawing/2014/main" id="{65C899A0-F43B-8E40-B320-F8930B68EAF5}"/>
              </a:ext>
            </a:extLst>
          </p:cNvPr>
          <p:cNvSpPr>
            <a:spLocks noGrp="1"/>
          </p:cNvSpPr>
          <p:nvPr>
            <p:ph type="body" sz="quarter" idx="20"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0" name="Text Placeholder 5" descr="Protocol">
            <a:extLst>
              <a:ext uri="{FF2B5EF4-FFF2-40B4-BE49-F238E27FC236}">
                <a16:creationId xmlns:a16="http://schemas.microsoft.com/office/drawing/2014/main" id="{C334A8F5-6DCF-C04E-8733-CFEA64A2AA19}"/>
              </a:ext>
            </a:extLst>
          </p:cNvPr>
          <p:cNvSpPr>
            <a:spLocks noGrp="1"/>
          </p:cNvSpPr>
          <p:nvPr>
            <p:ph type="body" sz="quarter" idx="18" hasCustomPrompt="1"/>
          </p:nvPr>
        </p:nvSpPr>
        <p:spPr>
          <a:xfrm>
            <a:off x="1060193" y="6519672"/>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2E638CC2-24F9-B44C-9DBA-12BDA7512121}"/>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317353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 Letters! - SB - K_FULL">
    <p:spTree>
      <p:nvGrpSpPr>
        <p:cNvPr id="1" name=""/>
        <p:cNvGrpSpPr/>
        <p:nvPr/>
      </p:nvGrpSpPr>
      <p:grpSpPr>
        <a:xfrm>
          <a:off x="0" y="0"/>
          <a:ext cx="0" cy="0"/>
          <a:chOff x="0" y="0"/>
          <a:chExt cx="0" cy="0"/>
        </a:xfrm>
      </p:grpSpPr>
      <p:sp>
        <p:nvSpPr>
          <p:cNvPr id="11" name="Content Placeholder 19" descr="Skill instruction in the student book.">
            <a:extLst>
              <a:ext uri="{FF2B5EF4-FFF2-40B4-BE49-F238E27FC236}">
                <a16:creationId xmlns:a16="http://schemas.microsoft.com/office/drawing/2014/main" id="{DDD287F1-BF0B-734F-BF89-DB5D6B3E8BF0}"/>
              </a:ext>
            </a:extLst>
          </p:cNvPr>
          <p:cNvSpPr>
            <a:spLocks noGrp="1"/>
          </p:cNvSpPr>
          <p:nvPr>
            <p:ph sz="quarter" idx="12" hasCustomPrompt="1"/>
          </p:nvPr>
        </p:nvSpPr>
        <p:spPr>
          <a:xfrm>
            <a:off x="1767839" y="1371600"/>
            <a:ext cx="5614416" cy="438912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 workbook page]</a:t>
            </a:r>
            <a:endParaRPr lang="en-US"/>
          </a:p>
        </p:txBody>
      </p:sp>
      <p:sp>
        <p:nvSpPr>
          <p:cNvPr id="5" name="Text Placeholder 5" descr="Protocol">
            <a:extLst>
              <a:ext uri="{FF2B5EF4-FFF2-40B4-BE49-F238E27FC236}">
                <a16:creationId xmlns:a16="http://schemas.microsoft.com/office/drawing/2014/main" id="{96012BE6-911B-914F-B777-230FC3636A5F}"/>
              </a:ext>
            </a:extLst>
          </p:cNvPr>
          <p:cNvSpPr>
            <a:spLocks noGrp="1"/>
          </p:cNvSpPr>
          <p:nvPr>
            <p:ph type="body" sz="quarter" idx="18" hasCustomPrompt="1"/>
          </p:nvPr>
        </p:nvSpPr>
        <p:spPr>
          <a:xfrm>
            <a:off x="1060193"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6" name="Text Placeholder 5">
            <a:extLst>
              <a:ext uri="{FF2B5EF4-FFF2-40B4-BE49-F238E27FC236}">
                <a16:creationId xmlns:a16="http://schemas.microsoft.com/office/drawing/2014/main" id="{A994857B-97A8-EB44-983E-CCA0E0D5A112}"/>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41069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 Letters! - letter formation">
    <p:spTree>
      <p:nvGrpSpPr>
        <p:cNvPr id="1" name=""/>
        <p:cNvGrpSpPr/>
        <p:nvPr/>
      </p:nvGrpSpPr>
      <p:grpSpPr>
        <a:xfrm>
          <a:off x="0" y="0"/>
          <a:ext cx="0" cy="0"/>
          <a:chOff x="0" y="0"/>
          <a:chExt cx="0" cy="0"/>
        </a:xfrm>
      </p:grpSpPr>
      <p:sp>
        <p:nvSpPr>
          <p:cNvPr id="7" name="Content Placeholder 19" descr="Visual description of how to form a letter">
            <a:extLst>
              <a:ext uri="{FF2B5EF4-FFF2-40B4-BE49-F238E27FC236}">
                <a16:creationId xmlns:a16="http://schemas.microsoft.com/office/drawing/2014/main" id="{B07D2A7D-EEB8-2045-A908-BC10C0B742CD}"/>
              </a:ext>
            </a:extLst>
          </p:cNvPr>
          <p:cNvSpPr>
            <a:spLocks noGrp="1"/>
          </p:cNvSpPr>
          <p:nvPr>
            <p:ph sz="quarter" idx="20" hasCustomPrompt="1"/>
          </p:nvPr>
        </p:nvSpPr>
        <p:spPr>
          <a:xfrm>
            <a:off x="5079427" y="2986268"/>
            <a:ext cx="2652041" cy="1932650"/>
          </a:xfrm>
          <a:prstGeom prst="rect">
            <a:avLst/>
          </a:prstGeom>
          <a:ln w="28575">
            <a:solidFill>
              <a:srgbClr val="0081AE"/>
            </a:solid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atin typeface="Arial" panose="020B0604020202020204" pitchFamily="34" charset="0"/>
                <a:cs typeface="Arial" panose="020B0604020202020204" pitchFamily="34" charset="0"/>
              </a:rPr>
              <a:t>[letter formation image LC]</a:t>
            </a:r>
            <a:endParaRPr lang="en-US"/>
          </a:p>
          <a:p>
            <a:pPr lvl="0"/>
            <a:endParaRPr lang="en-US"/>
          </a:p>
        </p:txBody>
      </p:sp>
      <p:sp>
        <p:nvSpPr>
          <p:cNvPr id="6" name="Content Placeholder 19" descr="Visual description of how to form a letter">
            <a:extLst>
              <a:ext uri="{FF2B5EF4-FFF2-40B4-BE49-F238E27FC236}">
                <a16:creationId xmlns:a16="http://schemas.microsoft.com/office/drawing/2014/main" id="{EE4533DB-F192-214E-8F28-88167301E54A}"/>
              </a:ext>
            </a:extLst>
          </p:cNvPr>
          <p:cNvSpPr>
            <a:spLocks noGrp="1"/>
          </p:cNvSpPr>
          <p:nvPr>
            <p:ph sz="quarter" idx="12" hasCustomPrompt="1"/>
          </p:nvPr>
        </p:nvSpPr>
        <p:spPr>
          <a:xfrm>
            <a:off x="1130531" y="2986268"/>
            <a:ext cx="2652041" cy="193265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[letter formation image UC]</a:t>
            </a:r>
            <a:endParaRPr lang="en-US"/>
          </a:p>
        </p:txBody>
      </p:sp>
      <p:sp>
        <p:nvSpPr>
          <p:cNvPr id="10" name="Text Placeholder 5">
            <a:extLst>
              <a:ext uri="{FF2B5EF4-FFF2-40B4-BE49-F238E27FC236}">
                <a16:creationId xmlns:a16="http://schemas.microsoft.com/office/drawing/2014/main" id="{BBB8D81D-F117-BB4A-99BB-06C68FE9E01E}"/>
              </a:ext>
            </a:extLst>
          </p:cNvPr>
          <p:cNvSpPr>
            <a:spLocks noGrp="1"/>
          </p:cNvSpPr>
          <p:nvPr>
            <p:ph type="body" sz="quarter" idx="21"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1" name="Text Placeholder 5" descr="Protocol">
            <a:extLst>
              <a:ext uri="{FF2B5EF4-FFF2-40B4-BE49-F238E27FC236}">
                <a16:creationId xmlns:a16="http://schemas.microsoft.com/office/drawing/2014/main" id="{929F2078-0C71-594C-B833-E23931E87B1C}"/>
              </a:ext>
            </a:extLst>
          </p:cNvPr>
          <p:cNvSpPr>
            <a:spLocks noGrp="1"/>
          </p:cNvSpPr>
          <p:nvPr>
            <p:ph type="body" sz="quarter" idx="18" hasCustomPrompt="1"/>
          </p:nvPr>
        </p:nvSpPr>
        <p:spPr>
          <a:xfrm>
            <a:off x="1060704" y="651548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6CCAFD65-C5A8-A742-A454-6330D12212BB}"/>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918545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ord-Level Reading_SBK">
    <p:spTree>
      <p:nvGrpSpPr>
        <p:cNvPr id="1" name=""/>
        <p:cNvGrpSpPr/>
        <p:nvPr/>
      </p:nvGrpSpPr>
      <p:grpSpPr>
        <a:xfrm>
          <a:off x="0" y="0"/>
          <a:ext cx="0" cy="0"/>
          <a:chOff x="0" y="0"/>
          <a:chExt cx="0" cy="0"/>
        </a:xfrm>
      </p:grpSpPr>
      <p:sp>
        <p:nvSpPr>
          <p:cNvPr id="5" name="Content Placeholder 19" descr="Skill instruction in the student book.">
            <a:extLst>
              <a:ext uri="{FF2B5EF4-FFF2-40B4-BE49-F238E27FC236}">
                <a16:creationId xmlns:a16="http://schemas.microsoft.com/office/drawing/2014/main" id="{930E5F6D-35C1-DB48-B342-701008189289}"/>
              </a:ext>
            </a:extLst>
          </p:cNvPr>
          <p:cNvSpPr>
            <a:spLocks noGrp="1"/>
          </p:cNvSpPr>
          <p:nvPr>
            <p:ph sz="quarter" idx="12" hasCustomPrompt="1"/>
          </p:nvPr>
        </p:nvSpPr>
        <p:spPr>
          <a:xfrm>
            <a:off x="1767839" y="1371600"/>
            <a:ext cx="5614416" cy="4389120"/>
          </a:xfrm>
          <a:prstGeom prst="rect">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[screenshot of student workbook page]</a:t>
            </a:r>
            <a:endParaRPr lang="en-US"/>
          </a:p>
        </p:txBody>
      </p:sp>
      <p:sp>
        <p:nvSpPr>
          <p:cNvPr id="6" name="Text Placeholder 5" descr="Protocol">
            <a:extLst>
              <a:ext uri="{FF2B5EF4-FFF2-40B4-BE49-F238E27FC236}">
                <a16:creationId xmlns:a16="http://schemas.microsoft.com/office/drawing/2014/main" id="{DC4ACEE2-2208-E144-B005-8F0D1B37F0B1}"/>
              </a:ext>
            </a:extLst>
          </p:cNvPr>
          <p:cNvSpPr>
            <a:spLocks noGrp="1"/>
          </p:cNvSpPr>
          <p:nvPr>
            <p:ph type="body" sz="quarter" idx="18" hasCustomPrompt="1"/>
          </p:nvPr>
        </p:nvSpPr>
        <p:spPr>
          <a:xfrm>
            <a:off x="1060704" y="6519672"/>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7" name="Text Placeholder 5">
            <a:extLst>
              <a:ext uri="{FF2B5EF4-FFF2-40B4-BE49-F238E27FC236}">
                <a16:creationId xmlns:a16="http://schemas.microsoft.com/office/drawing/2014/main" id="{BA642E87-EAAE-8D41-956D-C36C55A3A799}"/>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76092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ild Words! - 1 up SSA cards">
    <p:spTree>
      <p:nvGrpSpPr>
        <p:cNvPr id="1" name=""/>
        <p:cNvGrpSpPr/>
        <p:nvPr/>
      </p:nvGrpSpPr>
      <p:grpSpPr>
        <a:xfrm>
          <a:off x="0" y="0"/>
          <a:ext cx="0" cy="0"/>
          <a:chOff x="0" y="0"/>
          <a:chExt cx="0" cy="0"/>
        </a:xfrm>
      </p:grpSpPr>
      <p:sp>
        <p:nvSpPr>
          <p:cNvPr id="6" name="Content Placeholder 19" descr="Card">
            <a:extLst>
              <a:ext uri="{FF2B5EF4-FFF2-40B4-BE49-F238E27FC236}">
                <a16:creationId xmlns:a16="http://schemas.microsoft.com/office/drawing/2014/main" id="{326B11B0-1DE1-CA49-8B26-1D4BE5B65771}"/>
              </a:ext>
            </a:extLst>
          </p:cNvPr>
          <p:cNvSpPr>
            <a:spLocks noGrp="1"/>
          </p:cNvSpPr>
          <p:nvPr>
            <p:ph sz="quarter" idx="12" hasCustomPrompt="1"/>
          </p:nvPr>
        </p:nvSpPr>
        <p:spPr>
          <a:xfrm>
            <a:off x="3015919" y="1864988"/>
            <a:ext cx="2926080" cy="4389120"/>
          </a:xfrm>
          <a:prstGeom prst="flowChartAlternateProcess">
            <a:avLst/>
          </a:prstGeom>
          <a:ln w="28575">
            <a:solidFill>
              <a:srgbClr val="0081AE"/>
            </a:solidFill>
          </a:ln>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[SS&amp;A Card 1]</a:t>
            </a:r>
            <a:endParaRPr lang="en-US"/>
          </a:p>
        </p:txBody>
      </p:sp>
      <p:sp>
        <p:nvSpPr>
          <p:cNvPr id="7" name="Text Placeholder 5">
            <a:extLst>
              <a:ext uri="{FF2B5EF4-FFF2-40B4-BE49-F238E27FC236}">
                <a16:creationId xmlns:a16="http://schemas.microsoft.com/office/drawing/2014/main" id="{1EF26D7C-01D4-214D-A751-4141892BF3E0}"/>
              </a:ext>
            </a:extLst>
          </p:cNvPr>
          <p:cNvSpPr>
            <a:spLocks noGrp="1"/>
          </p:cNvSpPr>
          <p:nvPr>
            <p:ph type="body" sz="quarter" idx="19" hasCustomPrompt="1"/>
          </p:nvPr>
        </p:nvSpPr>
        <p:spPr>
          <a:xfrm>
            <a:off x="126065" y="1014760"/>
            <a:ext cx="8682269" cy="775071"/>
          </a:xfrm>
          <a:prstGeom prst="rect">
            <a:avLst/>
          </a:prstGeom>
          <a:solidFill>
            <a:schemeClr val="bg1"/>
          </a:solidFill>
        </p:spPr>
        <p:txBody>
          <a:bodyPr anchor="ctr"/>
          <a:lstStyle>
            <a:lvl1pPr marL="0" indent="0">
              <a:buNone/>
              <a:defRPr sz="3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[routine name]</a:t>
            </a:r>
          </a:p>
        </p:txBody>
      </p:sp>
      <p:sp>
        <p:nvSpPr>
          <p:cNvPr id="10" name="Text Placeholder 5" descr="Protocol">
            <a:extLst>
              <a:ext uri="{FF2B5EF4-FFF2-40B4-BE49-F238E27FC236}">
                <a16:creationId xmlns:a16="http://schemas.microsoft.com/office/drawing/2014/main" id="{EFAE8E3D-9AF8-8741-9221-DB0D03DD2AAD}"/>
              </a:ext>
            </a:extLst>
          </p:cNvPr>
          <p:cNvSpPr>
            <a:spLocks noGrp="1"/>
          </p:cNvSpPr>
          <p:nvPr>
            <p:ph type="body" sz="quarter" idx="18" hasCustomPrompt="1"/>
          </p:nvPr>
        </p:nvSpPr>
        <p:spPr>
          <a:xfrm>
            <a:off x="1060704" y="6517315"/>
            <a:ext cx="5360704" cy="329519"/>
          </a:xfrm>
          <a:prstGeom prst="rect">
            <a:avLst/>
          </a:prstGeom>
        </p:spPr>
        <p:txBody>
          <a:bodyPr>
            <a:normAutofit/>
          </a:bodyPr>
          <a:lstStyle>
            <a:lvl1pPr marL="0" indent="0">
              <a:buNone/>
              <a:defRPr sz="1600">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 Strand Text&gt;</a:t>
            </a:r>
          </a:p>
        </p:txBody>
      </p:sp>
      <p:sp>
        <p:nvSpPr>
          <p:cNvPr id="8" name="Text Placeholder 5">
            <a:extLst>
              <a:ext uri="{FF2B5EF4-FFF2-40B4-BE49-F238E27FC236}">
                <a16:creationId xmlns:a16="http://schemas.microsoft.com/office/drawing/2014/main" id="{F3C17C5F-3281-8443-A892-1D2C01FEED76}"/>
              </a:ext>
            </a:extLst>
          </p:cNvPr>
          <p:cNvSpPr>
            <a:spLocks noGrp="1"/>
          </p:cNvSpPr>
          <p:nvPr>
            <p:ph type="body" sz="quarter" idx="22" hasCustomPrompt="1"/>
          </p:nvPr>
        </p:nvSpPr>
        <p:spPr>
          <a:xfrm>
            <a:off x="0" y="0"/>
            <a:ext cx="8682269" cy="775071"/>
          </a:xfrm>
          <a:prstGeom prst="rect">
            <a:avLst/>
          </a:prstGeom>
          <a:noFill/>
        </p:spPr>
        <p:txBody>
          <a:bodyPr anchor="ctr"/>
          <a:lstStyle>
            <a:lvl1pPr marL="0" indent="0">
              <a:buNone/>
              <a:defRPr sz="3600" b="1">
                <a:latin typeface="Century Gothic" panose="020B0502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[Slide Header Text]</a:t>
            </a:r>
          </a:p>
        </p:txBody>
      </p:sp>
    </p:spTree>
    <p:extLst>
      <p:ext uri="{BB962C8B-B14F-4D97-AF65-F5344CB8AC3E}">
        <p14:creationId xmlns:p14="http://schemas.microsoft.com/office/powerpoint/2010/main" val="43265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6.png"/><Relationship Id="rId4" Type="http://schemas.openxmlformats.org/officeDocument/2006/relationships/slideLayout" Target="../slideLayouts/slideLayout25.xml"/><Relationship Id="rId9"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b="0" i="0">
                <a:latin typeface="Arial" panose="020B0604020202020204" pitchFamily="34" charset="0"/>
                <a:cs typeface="Arial Narrow" panose="020B0604020202020204" pitchFamily="34" charset="0"/>
              </a:rPr>
              <a:t>©Curriculum Associates, LLC    Copying is not permitted.</a:t>
            </a:r>
          </a:p>
        </p:txBody>
      </p:sp>
      <p:sp>
        <p:nvSpPr>
          <p:cNvPr id="5" name="Text Placeholder 5">
            <a:extLst>
              <a:ext uri="{FF2B5EF4-FFF2-40B4-BE49-F238E27FC236}">
                <a16:creationId xmlns:a16="http://schemas.microsoft.com/office/drawing/2014/main" id="{0AD11D67-2D8B-2742-BDA7-47AC1EB3A6C2}"/>
              </a:ext>
            </a:extLst>
          </p:cNvPr>
          <p:cNvSpPr txBox="1">
            <a:spLocks/>
          </p:cNvSpPr>
          <p:nvPr userDrawn="1"/>
        </p:nvSpPr>
        <p:spPr>
          <a:xfrm>
            <a:off x="194817" y="6499193"/>
            <a:ext cx="1102760" cy="310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entury Gothic" panose="020B0502020202020204" pitchFamily="34" charset="0"/>
              </a:rPr>
              <a:t>Session</a:t>
            </a:r>
          </a:p>
        </p:txBody>
      </p:sp>
      <p:sp>
        <p:nvSpPr>
          <p:cNvPr id="6" name="Rectangle 5">
            <a:extLst>
              <a:ext uri="{FF2B5EF4-FFF2-40B4-BE49-F238E27FC236}">
                <a16:creationId xmlns:a16="http://schemas.microsoft.com/office/drawing/2014/main" id="{02BB3A06-7262-4746-B0EA-3D7686809366}"/>
              </a:ext>
            </a:extLst>
          </p:cNvPr>
          <p:cNvSpPr/>
          <p:nvPr userDrawn="1"/>
        </p:nvSpPr>
        <p:spPr>
          <a:xfrm>
            <a:off x="0" y="0"/>
            <a:ext cx="9144000" cy="687821"/>
          </a:xfrm>
          <a:prstGeom prst="rect">
            <a:avLst/>
          </a:prstGeom>
          <a:solidFill>
            <a:srgbClr val="BBD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a:latin typeface="Arial" panose="020B0604020202020204" pitchFamily="34" charset="0"/>
                <a:cs typeface="Arial" panose="020B0604020202020204" pitchFamily="34" charset="0"/>
              </a:rPr>
              <a:t>   </a:t>
            </a:r>
          </a:p>
        </p:txBody>
      </p:sp>
      <p:cxnSp>
        <p:nvCxnSpPr>
          <p:cNvPr id="10" name="Straight Connector 9">
            <a:extLst>
              <a:ext uri="{FF2B5EF4-FFF2-40B4-BE49-F238E27FC236}">
                <a16:creationId xmlns:a16="http://schemas.microsoft.com/office/drawing/2014/main" id="{6C15829B-C55D-0445-A8A8-67C41B411BEF}"/>
              </a:ext>
            </a:extLst>
          </p:cNvPr>
          <p:cNvCxnSpPr>
            <a:cxnSpLocks/>
          </p:cNvCxnSpPr>
          <p:nvPr userDrawn="1"/>
        </p:nvCxnSpPr>
        <p:spPr>
          <a:xfrm>
            <a:off x="0" y="766544"/>
            <a:ext cx="9144000" cy="0"/>
          </a:xfrm>
          <a:prstGeom prst="line">
            <a:avLst/>
          </a:prstGeom>
          <a:ln w="25400" cap="rnd">
            <a:solidFill>
              <a:srgbClr val="929292"/>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662D275-E9A8-9049-AF11-6AA02B8C851D}"/>
              </a:ext>
            </a:extLst>
          </p:cNvPr>
          <p:cNvPicPr>
            <a:picLocks noChangeAspect="1"/>
          </p:cNvPicPr>
          <p:nvPr userDrawn="1"/>
        </p:nvPicPr>
        <p:blipFill>
          <a:blip r:embed="rId22"/>
          <a:srcRect/>
          <a:stretch/>
        </p:blipFill>
        <p:spPr>
          <a:xfrm>
            <a:off x="7846320" y="76876"/>
            <a:ext cx="943713" cy="943713"/>
          </a:xfrm>
          <a:prstGeom prst="rect">
            <a:avLst/>
          </a:prstGeom>
        </p:spPr>
      </p:pic>
    </p:spTree>
    <p:extLst>
      <p:ext uri="{BB962C8B-B14F-4D97-AF65-F5344CB8AC3E}">
        <p14:creationId xmlns:p14="http://schemas.microsoft.com/office/powerpoint/2010/main" val="4229274390"/>
      </p:ext>
    </p:extLst>
  </p:cSld>
  <p:clrMap bg1="lt1" tx1="dk1" bg2="lt2" tx2="dk2" accent1="accent1" accent2="accent2" accent3="accent3" accent4="accent4" accent5="accent5" accent6="accent6" hlink="hlink" folHlink="folHlink"/>
  <p:sldLayoutIdLst>
    <p:sldLayoutId id="2147483964" r:id="rId1"/>
    <p:sldLayoutId id="2147483815" r:id="rId2"/>
    <p:sldLayoutId id="2147483921" r:id="rId3"/>
    <p:sldLayoutId id="2147483884" r:id="rId4"/>
    <p:sldLayoutId id="2147483816" r:id="rId5"/>
    <p:sldLayoutId id="2147484000" r:id="rId6"/>
    <p:sldLayoutId id="2147483922" r:id="rId7"/>
    <p:sldLayoutId id="2147483944" r:id="rId8"/>
    <p:sldLayoutId id="2147483962" r:id="rId9"/>
    <p:sldLayoutId id="2147483939" r:id="rId10"/>
    <p:sldLayoutId id="2147483967" r:id="rId11"/>
    <p:sldLayoutId id="2147483942" r:id="rId12"/>
    <p:sldLayoutId id="2147483968" r:id="rId13"/>
    <p:sldLayoutId id="2147483945" r:id="rId14"/>
    <p:sldLayoutId id="2147484007" r:id="rId15"/>
    <p:sldLayoutId id="2147483940" r:id="rId16"/>
    <p:sldLayoutId id="2147483948" r:id="rId17"/>
    <p:sldLayoutId id="2147483949" r:id="rId18"/>
    <p:sldLayoutId id="2147483950" r:id="rId19"/>
    <p:sldLayoutId id="2147484003" r:id="rId20"/>
  </p:sldLayoutIdLst>
  <p:txStyles>
    <p:titleStyle>
      <a:lvl1pPr algn="l" defTabSz="914400" rtl="0" eaLnBrk="1" latinLnBrk="0" hangingPunct="1">
        <a:lnSpc>
          <a:spcPct val="10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b="0" i="0">
                <a:latin typeface="Arial" panose="020B0604020202020204" pitchFamily="34" charset="0"/>
                <a:cs typeface="Arial Narrow" panose="020B0604020202020204" pitchFamily="34" charset="0"/>
              </a:rPr>
              <a:t>©Curriculum Associates, LLC    Copying is not permitted.</a:t>
            </a:r>
          </a:p>
        </p:txBody>
      </p:sp>
      <p:sp>
        <p:nvSpPr>
          <p:cNvPr id="5" name="Text Placeholder 5">
            <a:extLst>
              <a:ext uri="{FF2B5EF4-FFF2-40B4-BE49-F238E27FC236}">
                <a16:creationId xmlns:a16="http://schemas.microsoft.com/office/drawing/2014/main" id="{0AD11D67-2D8B-2742-BDA7-47AC1EB3A6C2}"/>
              </a:ext>
            </a:extLst>
          </p:cNvPr>
          <p:cNvSpPr txBox="1">
            <a:spLocks/>
          </p:cNvSpPr>
          <p:nvPr userDrawn="1"/>
        </p:nvSpPr>
        <p:spPr>
          <a:xfrm>
            <a:off x="194816" y="6499193"/>
            <a:ext cx="2111061" cy="310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entury Gothic" panose="020B0502020202020204" pitchFamily="34" charset="0"/>
              </a:rPr>
              <a:t>Unit Opener</a:t>
            </a:r>
          </a:p>
        </p:txBody>
      </p:sp>
      <p:sp>
        <p:nvSpPr>
          <p:cNvPr id="6" name="Rectangle 5">
            <a:extLst>
              <a:ext uri="{FF2B5EF4-FFF2-40B4-BE49-F238E27FC236}">
                <a16:creationId xmlns:a16="http://schemas.microsoft.com/office/drawing/2014/main" id="{02BB3A06-7262-4746-B0EA-3D7686809366}"/>
              </a:ext>
            </a:extLst>
          </p:cNvPr>
          <p:cNvSpPr/>
          <p:nvPr userDrawn="1"/>
        </p:nvSpPr>
        <p:spPr>
          <a:xfrm>
            <a:off x="0" y="0"/>
            <a:ext cx="9144000" cy="687821"/>
          </a:xfrm>
          <a:prstGeom prst="rect">
            <a:avLst/>
          </a:prstGeom>
          <a:solidFill>
            <a:srgbClr val="BBD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a:latin typeface="Arial" panose="020B0604020202020204" pitchFamily="34" charset="0"/>
                <a:cs typeface="Arial" panose="020B0604020202020204" pitchFamily="34" charset="0"/>
              </a:rPr>
              <a:t>   </a:t>
            </a:r>
          </a:p>
        </p:txBody>
      </p:sp>
      <p:cxnSp>
        <p:nvCxnSpPr>
          <p:cNvPr id="10" name="Straight Connector 9">
            <a:extLst>
              <a:ext uri="{FF2B5EF4-FFF2-40B4-BE49-F238E27FC236}">
                <a16:creationId xmlns:a16="http://schemas.microsoft.com/office/drawing/2014/main" id="{6C15829B-C55D-0445-A8A8-67C41B411BEF}"/>
              </a:ext>
            </a:extLst>
          </p:cNvPr>
          <p:cNvCxnSpPr>
            <a:cxnSpLocks/>
          </p:cNvCxnSpPr>
          <p:nvPr userDrawn="1"/>
        </p:nvCxnSpPr>
        <p:spPr>
          <a:xfrm>
            <a:off x="0" y="766544"/>
            <a:ext cx="9144000" cy="0"/>
          </a:xfrm>
          <a:prstGeom prst="line">
            <a:avLst/>
          </a:prstGeom>
          <a:ln w="25400" cap="rnd">
            <a:solidFill>
              <a:srgbClr val="929292"/>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662D275-E9A8-9049-AF11-6AA02B8C851D}"/>
              </a:ext>
            </a:extLst>
          </p:cNvPr>
          <p:cNvPicPr>
            <a:picLocks noChangeAspect="1"/>
          </p:cNvPicPr>
          <p:nvPr userDrawn="1"/>
        </p:nvPicPr>
        <p:blipFill>
          <a:blip r:embed="rId3"/>
          <a:srcRect/>
          <a:stretch/>
        </p:blipFill>
        <p:spPr>
          <a:xfrm>
            <a:off x="7846320" y="76876"/>
            <a:ext cx="943713" cy="943713"/>
          </a:xfrm>
          <a:prstGeom prst="rect">
            <a:avLst/>
          </a:prstGeom>
        </p:spPr>
      </p:pic>
    </p:spTree>
    <p:extLst>
      <p:ext uri="{BB962C8B-B14F-4D97-AF65-F5344CB8AC3E}">
        <p14:creationId xmlns:p14="http://schemas.microsoft.com/office/powerpoint/2010/main" val="3108995866"/>
      </p:ext>
    </p:extLst>
  </p:cSld>
  <p:clrMap bg1="lt1" tx1="dk1" bg2="lt2" tx2="dk2" accent1="accent1" accent2="accent2" accent3="accent3" accent4="accent4" accent5="accent5" accent6="accent6" hlink="hlink" folHlink="folHlink"/>
  <p:sldLayoutIdLst>
    <p:sldLayoutId id="2147484015" r:id="rId1"/>
  </p:sldLayoutIdLst>
  <p:txStyles>
    <p:titleStyle>
      <a:lvl1pPr algn="l" defTabSz="914400" rtl="0" eaLnBrk="1" latinLnBrk="0" hangingPunct="1">
        <a:lnSpc>
          <a:spcPct val="10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Shape, square&#10;&#10;Description automatically generated">
            <a:extLst>
              <a:ext uri="{FF2B5EF4-FFF2-40B4-BE49-F238E27FC236}">
                <a16:creationId xmlns:a16="http://schemas.microsoft.com/office/drawing/2014/main" id="{E9C43F56-5424-B641-B113-B9F0301F5564}"/>
              </a:ext>
            </a:extLst>
          </p:cNvPr>
          <p:cNvPicPr>
            <a:picLocks noChangeAspect="1"/>
          </p:cNvPicPr>
          <p:nvPr userDrawn="1"/>
        </p:nvPicPr>
        <p:blipFill>
          <a:blip r:embed="rId8"/>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C5E5B37B-DDFA-194C-9341-24D83C5A0653}"/>
              </a:ext>
            </a:extLst>
          </p:cNvPr>
          <p:cNvSpPr txBox="1"/>
          <p:nvPr userDrawn="1"/>
        </p:nvSpPr>
        <p:spPr>
          <a:xfrm>
            <a:off x="1" y="6400800"/>
            <a:ext cx="9143998" cy="457200"/>
          </a:xfrm>
          <a:prstGeom prst="rect">
            <a:avLst/>
          </a:prstGeom>
          <a:solidFill>
            <a:srgbClr val="FCD01F"/>
          </a:solidFill>
        </p:spPr>
        <p:txBody>
          <a:bodyPr wrap="square" lIns="365760" rIns="228600" rtlCol="0" anchor="ctr">
            <a:noAutofit/>
          </a:bodyPr>
          <a:lstStyle/>
          <a:p>
            <a:pPr algn="r"/>
            <a:r>
              <a:rPr lang="en-US" sz="700">
                <a:cs typeface="Arial Narrow" panose="020B0604020202020204" pitchFamily="34" charset="0"/>
              </a:rPr>
              <a:t>©Curriculum Associates, LLC    Copying is not permitted.</a:t>
            </a:r>
          </a:p>
        </p:txBody>
      </p:sp>
      <p:pic>
        <p:nvPicPr>
          <p:cNvPr id="9" name="Picture 8" descr="Program Title Magnetic Reading Foundations">
            <a:extLst>
              <a:ext uri="{FF2B5EF4-FFF2-40B4-BE49-F238E27FC236}">
                <a16:creationId xmlns:a16="http://schemas.microsoft.com/office/drawing/2014/main" id="{6F1ECA99-6DD4-3745-87B3-CFE45B3AB76F}"/>
              </a:ext>
            </a:extLst>
          </p:cNvPr>
          <p:cNvPicPr>
            <a:picLocks noChangeAspect="1"/>
          </p:cNvPicPr>
          <p:nvPr userDrawn="1"/>
        </p:nvPicPr>
        <p:blipFill>
          <a:blip r:embed="rId9"/>
          <a:srcRect/>
          <a:stretch/>
        </p:blipFill>
        <p:spPr>
          <a:xfrm>
            <a:off x="2512118" y="480862"/>
            <a:ext cx="4119763" cy="2220393"/>
          </a:xfrm>
          <a:prstGeom prst="rect">
            <a:avLst/>
          </a:prstGeom>
        </p:spPr>
      </p:pic>
      <p:pic>
        <p:nvPicPr>
          <p:cNvPr id="3" name="Picture 2" descr="Icon Grade K">
            <a:extLst>
              <a:ext uri="{FF2B5EF4-FFF2-40B4-BE49-F238E27FC236}">
                <a16:creationId xmlns:a16="http://schemas.microsoft.com/office/drawing/2014/main" id="{27268FA5-D74D-9F4B-8EA4-1F717CF8D588}"/>
              </a:ext>
            </a:extLst>
          </p:cNvPr>
          <p:cNvPicPr>
            <a:picLocks noChangeAspect="1"/>
          </p:cNvPicPr>
          <p:nvPr userDrawn="1"/>
        </p:nvPicPr>
        <p:blipFill>
          <a:blip r:embed="rId10"/>
          <a:stretch>
            <a:fillRect/>
          </a:stretch>
        </p:blipFill>
        <p:spPr>
          <a:xfrm>
            <a:off x="4053240" y="2613657"/>
            <a:ext cx="1037520" cy="1099002"/>
          </a:xfrm>
          <a:prstGeom prst="rect">
            <a:avLst/>
          </a:prstGeom>
        </p:spPr>
      </p:pic>
    </p:spTree>
    <p:extLst>
      <p:ext uri="{BB962C8B-B14F-4D97-AF65-F5344CB8AC3E}">
        <p14:creationId xmlns:p14="http://schemas.microsoft.com/office/powerpoint/2010/main" val="786326101"/>
      </p:ext>
    </p:extLst>
  </p:cSld>
  <p:clrMap bg1="lt1" tx1="dk1" bg2="lt2" tx2="dk2" accent1="accent1" accent2="accent2" accent3="accent3" accent4="accent4" accent5="accent5" accent6="accent6" hlink="hlink" folHlink="folHlink"/>
  <p:sldLayoutIdLst>
    <p:sldLayoutId id="2147483979" r:id="rId1"/>
    <p:sldLayoutId id="2147483998" r:id="rId2"/>
    <p:sldLayoutId id="2147483980" r:id="rId3"/>
    <p:sldLayoutId id="2147483997" r:id="rId4"/>
    <p:sldLayoutId id="2147483996" r:id="rId5"/>
    <p:sldLayoutId id="21474840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pos="5472">
          <p15:clr>
            <a:srgbClr val="F26B43"/>
          </p15:clr>
        </p15:guide>
        <p15:guide id="4"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21AB6C-61D2-CF4C-9BF0-3E2A52133ADB}"/>
              </a:ext>
            </a:extLst>
          </p:cNvPr>
          <p:cNvPicPr>
            <a:picLocks noChangeAspect="1"/>
          </p:cNvPicPr>
          <p:nvPr userDrawn="1"/>
        </p:nvPicPr>
        <p:blipFill>
          <a:blip r:embed="rId3"/>
          <a:stretch>
            <a:fillRect/>
          </a:stretch>
        </p:blipFill>
        <p:spPr>
          <a:xfrm>
            <a:off x="0" y="0"/>
            <a:ext cx="9144000" cy="794524"/>
          </a:xfrm>
          <a:prstGeom prst="rect">
            <a:avLst/>
          </a:prstGeom>
        </p:spPr>
      </p:pic>
      <p:sp>
        <p:nvSpPr>
          <p:cNvPr id="5" name="Rectangle 4">
            <a:extLst>
              <a:ext uri="{FF2B5EF4-FFF2-40B4-BE49-F238E27FC236}">
                <a16:creationId xmlns:a16="http://schemas.microsoft.com/office/drawing/2014/main" id="{F8D56083-44A9-5D4B-B065-737F373E494A}"/>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 name="TextBox 5">
            <a:extLst>
              <a:ext uri="{FF2B5EF4-FFF2-40B4-BE49-F238E27FC236}">
                <a16:creationId xmlns:a16="http://schemas.microsoft.com/office/drawing/2014/main" id="{35F434C5-3FF9-0045-A7D3-F515A0D1A605}"/>
              </a:ext>
            </a:extLst>
          </p:cNvPr>
          <p:cNvSpPr txBox="1"/>
          <p:nvPr userDrawn="1"/>
        </p:nvSpPr>
        <p:spPr>
          <a:xfrm>
            <a:off x="0" y="6473066"/>
            <a:ext cx="9143998" cy="384934"/>
          </a:xfrm>
          <a:prstGeom prst="rect">
            <a:avLst/>
          </a:prstGeom>
          <a:noFill/>
        </p:spPr>
        <p:txBody>
          <a:bodyPr wrap="square" lIns="365760" rIns="228600" rtlCol="0" anchor="ctr">
            <a:noAutofit/>
          </a:bodyPr>
          <a:lstStyle/>
          <a:p>
            <a:pPr algn="r"/>
            <a:r>
              <a:rPr lang="en-US" sz="700" b="0" i="0">
                <a:latin typeface="Arial" panose="020B0604020202020204" pitchFamily="34" charset="0"/>
                <a:cs typeface="Arial Narrow" panose="020B0604020202020204" pitchFamily="34" charset="0"/>
              </a:rPr>
              <a:t>©Curriculum Associates, LLC    Copying is not permitted.</a:t>
            </a:r>
          </a:p>
        </p:txBody>
      </p:sp>
      <p:sp>
        <p:nvSpPr>
          <p:cNvPr id="7" name="Text Placeholder 5">
            <a:extLst>
              <a:ext uri="{FF2B5EF4-FFF2-40B4-BE49-F238E27FC236}">
                <a16:creationId xmlns:a16="http://schemas.microsoft.com/office/drawing/2014/main" id="{7AADEBDD-F3C3-7449-9C2B-588895368921}"/>
              </a:ext>
            </a:extLst>
          </p:cNvPr>
          <p:cNvSpPr txBox="1">
            <a:spLocks/>
          </p:cNvSpPr>
          <p:nvPr userDrawn="1"/>
        </p:nvSpPr>
        <p:spPr>
          <a:xfrm>
            <a:off x="194817" y="6499193"/>
            <a:ext cx="1090657" cy="310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latin typeface="Century Gothic" panose="020B0502020202020204" pitchFamily="34" charset="0"/>
              </a:rPr>
              <a:t>Session</a:t>
            </a:r>
          </a:p>
        </p:txBody>
      </p:sp>
    </p:spTree>
    <p:extLst>
      <p:ext uri="{BB962C8B-B14F-4D97-AF65-F5344CB8AC3E}">
        <p14:creationId xmlns:p14="http://schemas.microsoft.com/office/powerpoint/2010/main" val="112974741"/>
      </p:ext>
    </p:extLst>
  </p:cSld>
  <p:clrMap bg1="lt1" tx1="dk1" bg2="lt2" tx2="dk2" accent1="accent1" accent2="accent2" accent3="accent3" accent4="accent4" accent5="accent5" accent6="accent6" hlink="hlink" folHlink="folHlink"/>
  <p:sldLayoutIdLst>
    <p:sldLayoutId id="2147483982" r:id="rId1"/>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6B78-ACF7-3147-98D4-CA2A9B591742}"/>
              </a:ext>
            </a:extLst>
          </p:cNvPr>
          <p:cNvSpPr>
            <a:spLocks noGrp="1"/>
          </p:cNvSpPr>
          <p:nvPr>
            <p:ph type="ctrTitle"/>
          </p:nvPr>
        </p:nvSpPr>
        <p:spPr/>
        <p:txBody>
          <a:bodyPr/>
          <a:lstStyle/>
          <a:p>
            <a:r>
              <a:rPr lang="en-US" dirty="0"/>
              <a:t>Week 27</a:t>
            </a:r>
            <a:br>
              <a:rPr lang="en-US" dirty="0"/>
            </a:br>
            <a:endParaRPr lang="en-US" dirty="0"/>
          </a:p>
        </p:txBody>
      </p:sp>
      <p:sp>
        <p:nvSpPr>
          <p:cNvPr id="3" name="Text Placeholder 2">
            <a:extLst>
              <a:ext uri="{FF2B5EF4-FFF2-40B4-BE49-F238E27FC236}">
                <a16:creationId xmlns:a16="http://schemas.microsoft.com/office/drawing/2014/main" id="{183D57E9-700B-3249-A8B6-A56213A4AA61}"/>
              </a:ext>
            </a:extLst>
          </p:cNvPr>
          <p:cNvSpPr>
            <a:spLocks noGrp="1"/>
          </p:cNvSpPr>
          <p:nvPr>
            <p:ph type="body" sz="quarter" idx="11"/>
          </p:nvPr>
        </p:nvSpPr>
        <p:spPr/>
        <p:txBody>
          <a:bodyPr/>
          <a:lstStyle/>
          <a:p>
            <a:r>
              <a:rPr lang="en-US" dirty="0"/>
              <a:t>Session 1: Long e: </a:t>
            </a:r>
          </a:p>
          <a:p>
            <a:r>
              <a:rPr lang="en-US" dirty="0" err="1"/>
              <a:t>ee</a:t>
            </a:r>
            <a:r>
              <a:rPr lang="en-US" dirty="0"/>
              <a:t> and </a:t>
            </a:r>
            <a:r>
              <a:rPr lang="en-US" dirty="0" err="1"/>
              <a:t>e_e</a:t>
            </a:r>
            <a:endParaRPr lang="en-US" dirty="0"/>
          </a:p>
        </p:txBody>
      </p:sp>
    </p:spTree>
    <p:extLst>
      <p:ext uri="{BB962C8B-B14F-4D97-AF65-F5344CB8AC3E}">
        <p14:creationId xmlns:p14="http://schemas.microsoft.com/office/powerpoint/2010/main" val="3126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F9736B-C1BA-470B-B555-011F9552B21B}"/>
              </a:ext>
            </a:extLst>
          </p:cNvPr>
          <p:cNvSpPr>
            <a:spLocks noGrp="1"/>
          </p:cNvSpPr>
          <p:nvPr>
            <p:ph type="body" sz="quarter" idx="22"/>
          </p:nvPr>
        </p:nvSpPr>
        <p:spPr/>
        <p:txBody>
          <a:bodyPr/>
          <a:lstStyle/>
          <a:p>
            <a:r>
              <a:rPr lang="en-US" dirty="0"/>
              <a:t>Build Words!</a:t>
            </a:r>
          </a:p>
        </p:txBody>
      </p:sp>
      <p:sp>
        <p:nvSpPr>
          <p:cNvPr id="2" name="Text Placeholder 1">
            <a:extLst>
              <a:ext uri="{FF2B5EF4-FFF2-40B4-BE49-F238E27FC236}">
                <a16:creationId xmlns:a16="http://schemas.microsoft.com/office/drawing/2014/main" id="{696138B8-1928-452E-8343-7AFFC5269835}"/>
              </a:ext>
            </a:extLst>
          </p:cNvPr>
          <p:cNvSpPr>
            <a:spLocks noGrp="1"/>
          </p:cNvSpPr>
          <p:nvPr>
            <p:ph type="body" sz="quarter" idx="15"/>
          </p:nvPr>
        </p:nvSpPr>
        <p:spPr/>
        <p:txBody>
          <a:bodyPr/>
          <a:lstStyle/>
          <a:p>
            <a:r>
              <a:rPr lang="en-US" dirty="0"/>
              <a:t>weed</a:t>
            </a:r>
          </a:p>
        </p:txBody>
      </p:sp>
      <p:sp>
        <p:nvSpPr>
          <p:cNvPr id="4" name="Text Placeholder 3">
            <a:extLst>
              <a:ext uri="{FF2B5EF4-FFF2-40B4-BE49-F238E27FC236}">
                <a16:creationId xmlns:a16="http://schemas.microsoft.com/office/drawing/2014/main" id="{9BCE8E22-F42E-4CB6-A087-01159A474B8C}"/>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Phonics</a:t>
            </a:r>
          </a:p>
          <a:p>
            <a:endParaRPr lang="en-US" dirty="0"/>
          </a:p>
        </p:txBody>
      </p:sp>
    </p:spTree>
    <p:extLst>
      <p:ext uri="{BB962C8B-B14F-4D97-AF65-F5344CB8AC3E}">
        <p14:creationId xmlns:p14="http://schemas.microsoft.com/office/powerpoint/2010/main" val="278593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883A770-7F52-425F-B839-F0757930913B}"/>
              </a:ext>
            </a:extLst>
          </p:cNvPr>
          <p:cNvSpPr>
            <a:spLocks noGrp="1"/>
          </p:cNvSpPr>
          <p:nvPr>
            <p:ph type="body" sz="quarter" idx="22"/>
          </p:nvPr>
        </p:nvSpPr>
        <p:spPr/>
        <p:txBody>
          <a:bodyPr/>
          <a:lstStyle/>
          <a:p>
            <a:r>
              <a:rPr lang="en-US" dirty="0"/>
              <a:t>Build Words!</a:t>
            </a:r>
          </a:p>
        </p:txBody>
      </p:sp>
      <p:sp>
        <p:nvSpPr>
          <p:cNvPr id="2" name="Text Placeholder 1">
            <a:extLst>
              <a:ext uri="{FF2B5EF4-FFF2-40B4-BE49-F238E27FC236}">
                <a16:creationId xmlns:a16="http://schemas.microsoft.com/office/drawing/2014/main" id="{A4B1A847-BE3E-41FF-A9B3-4F94396FE021}"/>
              </a:ext>
            </a:extLst>
          </p:cNvPr>
          <p:cNvSpPr>
            <a:spLocks noGrp="1"/>
          </p:cNvSpPr>
          <p:nvPr>
            <p:ph type="body" sz="quarter" idx="15"/>
          </p:nvPr>
        </p:nvSpPr>
        <p:spPr/>
        <p:txBody>
          <a:bodyPr/>
          <a:lstStyle/>
          <a:p>
            <a:r>
              <a:rPr lang="en-US" dirty="0"/>
              <a:t>peel</a:t>
            </a:r>
          </a:p>
        </p:txBody>
      </p:sp>
      <p:sp>
        <p:nvSpPr>
          <p:cNvPr id="4" name="Text Placeholder 3">
            <a:extLst>
              <a:ext uri="{FF2B5EF4-FFF2-40B4-BE49-F238E27FC236}">
                <a16:creationId xmlns:a16="http://schemas.microsoft.com/office/drawing/2014/main" id="{7420D028-C4A0-4447-863A-2634FBDDCF97}"/>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Phonics</a:t>
            </a:r>
          </a:p>
          <a:p>
            <a:endParaRPr lang="en-US" dirty="0"/>
          </a:p>
        </p:txBody>
      </p:sp>
    </p:spTree>
    <p:extLst>
      <p:ext uri="{BB962C8B-B14F-4D97-AF65-F5344CB8AC3E}">
        <p14:creationId xmlns:p14="http://schemas.microsoft.com/office/powerpoint/2010/main" val="155638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E37590-10C3-4AE7-95AF-FCB0273951DD}"/>
              </a:ext>
            </a:extLst>
          </p:cNvPr>
          <p:cNvSpPr>
            <a:spLocks noGrp="1"/>
          </p:cNvSpPr>
          <p:nvPr>
            <p:ph type="body" sz="quarter" idx="22"/>
          </p:nvPr>
        </p:nvSpPr>
        <p:spPr/>
        <p:txBody>
          <a:bodyPr/>
          <a:lstStyle/>
          <a:p>
            <a:r>
              <a:rPr lang="en-US" dirty="0"/>
              <a:t>Build Words!</a:t>
            </a:r>
          </a:p>
        </p:txBody>
      </p:sp>
      <p:sp>
        <p:nvSpPr>
          <p:cNvPr id="2" name="Text Placeholder 1">
            <a:extLst>
              <a:ext uri="{FF2B5EF4-FFF2-40B4-BE49-F238E27FC236}">
                <a16:creationId xmlns:a16="http://schemas.microsoft.com/office/drawing/2014/main" id="{D3A35241-86D7-453D-9CF9-8DFA1D8CE107}"/>
              </a:ext>
            </a:extLst>
          </p:cNvPr>
          <p:cNvSpPr>
            <a:spLocks noGrp="1"/>
          </p:cNvSpPr>
          <p:nvPr>
            <p:ph type="body" sz="quarter" idx="15"/>
          </p:nvPr>
        </p:nvSpPr>
        <p:spPr/>
        <p:txBody>
          <a:bodyPr/>
          <a:lstStyle/>
          <a:p>
            <a:r>
              <a:rPr lang="en-US" dirty="0"/>
              <a:t>need</a:t>
            </a:r>
          </a:p>
        </p:txBody>
      </p:sp>
      <p:sp>
        <p:nvSpPr>
          <p:cNvPr id="4" name="Text Placeholder 3">
            <a:extLst>
              <a:ext uri="{FF2B5EF4-FFF2-40B4-BE49-F238E27FC236}">
                <a16:creationId xmlns:a16="http://schemas.microsoft.com/office/drawing/2014/main" id="{FE7F86C4-3370-4A6B-A293-E43EC4E4E606}"/>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Phonics</a:t>
            </a:r>
          </a:p>
          <a:p>
            <a:endParaRPr lang="en-US" dirty="0"/>
          </a:p>
        </p:txBody>
      </p:sp>
    </p:spTree>
    <p:extLst>
      <p:ext uri="{BB962C8B-B14F-4D97-AF65-F5344CB8AC3E}">
        <p14:creationId xmlns:p14="http://schemas.microsoft.com/office/powerpoint/2010/main" val="83795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3A5A1B0-5A2F-43C9-97AF-B45BCE62C2F9}"/>
              </a:ext>
            </a:extLst>
          </p:cNvPr>
          <p:cNvSpPr>
            <a:spLocks noGrp="1"/>
          </p:cNvSpPr>
          <p:nvPr>
            <p:ph type="body" sz="quarter" idx="22"/>
          </p:nvPr>
        </p:nvSpPr>
        <p:spPr/>
        <p:txBody>
          <a:bodyPr/>
          <a:lstStyle/>
          <a:p>
            <a:r>
              <a:rPr lang="en-US" dirty="0"/>
              <a:t>Build Words!</a:t>
            </a:r>
          </a:p>
        </p:txBody>
      </p:sp>
      <p:sp>
        <p:nvSpPr>
          <p:cNvPr id="2" name="Text Placeholder 1">
            <a:extLst>
              <a:ext uri="{FF2B5EF4-FFF2-40B4-BE49-F238E27FC236}">
                <a16:creationId xmlns:a16="http://schemas.microsoft.com/office/drawing/2014/main" id="{FE83E4F4-9A94-409C-BEA3-F796DCAB4487}"/>
              </a:ext>
            </a:extLst>
          </p:cNvPr>
          <p:cNvSpPr>
            <a:spLocks noGrp="1"/>
          </p:cNvSpPr>
          <p:nvPr>
            <p:ph type="body" sz="quarter" idx="15"/>
          </p:nvPr>
        </p:nvSpPr>
        <p:spPr/>
        <p:txBody>
          <a:bodyPr/>
          <a:lstStyle/>
          <a:p>
            <a:r>
              <a:rPr lang="en-US" dirty="0"/>
              <a:t>seen</a:t>
            </a:r>
          </a:p>
        </p:txBody>
      </p:sp>
      <p:sp>
        <p:nvSpPr>
          <p:cNvPr id="4" name="Text Placeholder 3">
            <a:extLst>
              <a:ext uri="{FF2B5EF4-FFF2-40B4-BE49-F238E27FC236}">
                <a16:creationId xmlns:a16="http://schemas.microsoft.com/office/drawing/2014/main" id="{D13A69A9-EAE8-48B1-83DC-50C1DC33A87A}"/>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Phonics</a:t>
            </a:r>
          </a:p>
          <a:p>
            <a:endParaRPr lang="en-US" dirty="0"/>
          </a:p>
        </p:txBody>
      </p:sp>
    </p:spTree>
    <p:extLst>
      <p:ext uri="{BB962C8B-B14F-4D97-AF65-F5344CB8AC3E}">
        <p14:creationId xmlns:p14="http://schemas.microsoft.com/office/powerpoint/2010/main" val="246797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DBC25E-AA52-4B61-94B5-6D492B85122F}"/>
              </a:ext>
            </a:extLst>
          </p:cNvPr>
          <p:cNvSpPr>
            <a:spLocks noGrp="1"/>
          </p:cNvSpPr>
          <p:nvPr>
            <p:ph type="body" sz="quarter" idx="22"/>
          </p:nvPr>
        </p:nvSpPr>
        <p:spPr/>
        <p:txBody>
          <a:bodyPr/>
          <a:lstStyle/>
          <a:p>
            <a:r>
              <a:rPr lang="en-US" dirty="0"/>
              <a:t>Build Words!</a:t>
            </a:r>
          </a:p>
        </p:txBody>
      </p:sp>
      <p:sp>
        <p:nvSpPr>
          <p:cNvPr id="2" name="Text Placeholder 1">
            <a:extLst>
              <a:ext uri="{FF2B5EF4-FFF2-40B4-BE49-F238E27FC236}">
                <a16:creationId xmlns:a16="http://schemas.microsoft.com/office/drawing/2014/main" id="{96E241FA-064A-4532-96C0-0B6CAFBA598B}"/>
              </a:ext>
            </a:extLst>
          </p:cNvPr>
          <p:cNvSpPr>
            <a:spLocks noGrp="1"/>
          </p:cNvSpPr>
          <p:nvPr>
            <p:ph type="body" sz="quarter" idx="15"/>
          </p:nvPr>
        </p:nvSpPr>
        <p:spPr/>
        <p:txBody>
          <a:bodyPr/>
          <a:lstStyle/>
          <a:p>
            <a:r>
              <a:rPr lang="en-US" dirty="0"/>
              <a:t>peek</a:t>
            </a:r>
          </a:p>
        </p:txBody>
      </p:sp>
      <p:sp>
        <p:nvSpPr>
          <p:cNvPr id="4" name="Text Placeholder 3">
            <a:extLst>
              <a:ext uri="{FF2B5EF4-FFF2-40B4-BE49-F238E27FC236}">
                <a16:creationId xmlns:a16="http://schemas.microsoft.com/office/drawing/2014/main" id="{89EE49C1-7A31-4D68-AB54-0285580DC1C7}"/>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Phonics</a:t>
            </a:r>
          </a:p>
          <a:p>
            <a:endParaRPr lang="en-US" dirty="0"/>
          </a:p>
        </p:txBody>
      </p:sp>
    </p:spTree>
    <p:extLst>
      <p:ext uri="{BB962C8B-B14F-4D97-AF65-F5344CB8AC3E}">
        <p14:creationId xmlns:p14="http://schemas.microsoft.com/office/powerpoint/2010/main" val="123870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66E739-7F85-493F-9A0A-450A7B2E7903}"/>
              </a:ext>
            </a:extLst>
          </p:cNvPr>
          <p:cNvSpPr>
            <a:spLocks noGrp="1"/>
          </p:cNvSpPr>
          <p:nvPr>
            <p:ph type="body" sz="quarter" idx="22"/>
          </p:nvPr>
        </p:nvSpPr>
        <p:spPr/>
        <p:txBody>
          <a:bodyPr/>
          <a:lstStyle/>
          <a:p>
            <a:r>
              <a:rPr lang="en-US" dirty="0"/>
              <a:t>Build Words!</a:t>
            </a:r>
          </a:p>
        </p:txBody>
      </p:sp>
      <p:sp>
        <p:nvSpPr>
          <p:cNvPr id="3" name="Text Placeholder 2">
            <a:extLst>
              <a:ext uri="{FF2B5EF4-FFF2-40B4-BE49-F238E27FC236}">
                <a16:creationId xmlns:a16="http://schemas.microsoft.com/office/drawing/2014/main" id="{5DD5F6AE-3D6E-4DDE-B9E9-C830D70D3DA2}"/>
              </a:ext>
            </a:extLst>
          </p:cNvPr>
          <p:cNvSpPr>
            <a:spLocks noGrp="1"/>
          </p:cNvSpPr>
          <p:nvPr>
            <p:ph type="body" sz="quarter" idx="19"/>
          </p:nvPr>
        </p:nvSpPr>
        <p:spPr/>
        <p:txBody>
          <a:bodyPr/>
          <a:lstStyle/>
          <a:p>
            <a:r>
              <a:rPr lang="en-US" dirty="0"/>
              <a:t>Super Words</a:t>
            </a:r>
          </a:p>
        </p:txBody>
      </p:sp>
      <p:pic>
        <p:nvPicPr>
          <p:cNvPr id="7" name="Content Placeholder 6" descr="An image of the High-Frequency Word Card for the word do. ">
            <a:extLst>
              <a:ext uri="{FF2B5EF4-FFF2-40B4-BE49-F238E27FC236}">
                <a16:creationId xmlns:a16="http://schemas.microsoft.com/office/drawing/2014/main" id="{F0A37FDC-9B2E-4C17-8510-3B532649153E}"/>
              </a:ext>
            </a:extLst>
          </p:cNvPr>
          <p:cNvPicPr>
            <a:picLocks noGrp="1" noChangeAspect="1"/>
          </p:cNvPicPr>
          <p:nvPr>
            <p:ph sz="quarter" idx="21"/>
          </p:nvPr>
        </p:nvPicPr>
        <p:blipFill>
          <a:blip r:embed="rId3"/>
          <a:stretch>
            <a:fillRect/>
          </a:stretch>
        </p:blipFill>
        <p:spPr>
          <a:xfrm>
            <a:off x="2514600" y="2492695"/>
            <a:ext cx="4114800" cy="2739385"/>
          </a:xfrm>
        </p:spPr>
      </p:pic>
      <p:sp>
        <p:nvSpPr>
          <p:cNvPr id="4" name="Text Placeholder 3">
            <a:extLst>
              <a:ext uri="{FF2B5EF4-FFF2-40B4-BE49-F238E27FC236}">
                <a16:creationId xmlns:a16="http://schemas.microsoft.com/office/drawing/2014/main" id="{D718FA0D-ACBF-4D58-B320-E15ABD770F6D}"/>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High-Frequency Words</a:t>
            </a:r>
          </a:p>
        </p:txBody>
      </p:sp>
    </p:spTree>
    <p:extLst>
      <p:ext uri="{BB962C8B-B14F-4D97-AF65-F5344CB8AC3E}">
        <p14:creationId xmlns:p14="http://schemas.microsoft.com/office/powerpoint/2010/main" val="2954584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43F8E2-A2AA-4C2E-B6FA-CF4EEE464F9A}"/>
              </a:ext>
            </a:extLst>
          </p:cNvPr>
          <p:cNvSpPr>
            <a:spLocks noGrp="1"/>
          </p:cNvSpPr>
          <p:nvPr>
            <p:ph type="body" sz="quarter" idx="22"/>
          </p:nvPr>
        </p:nvSpPr>
        <p:spPr/>
        <p:txBody>
          <a:bodyPr/>
          <a:lstStyle/>
          <a:p>
            <a:r>
              <a:rPr lang="en-US" dirty="0"/>
              <a:t>Build Words!</a:t>
            </a:r>
          </a:p>
        </p:txBody>
      </p:sp>
      <p:sp>
        <p:nvSpPr>
          <p:cNvPr id="3" name="Text Placeholder 2">
            <a:extLst>
              <a:ext uri="{FF2B5EF4-FFF2-40B4-BE49-F238E27FC236}">
                <a16:creationId xmlns:a16="http://schemas.microsoft.com/office/drawing/2014/main" id="{FC9F9379-3187-40FC-8DB7-B00A56878532}"/>
              </a:ext>
            </a:extLst>
          </p:cNvPr>
          <p:cNvSpPr>
            <a:spLocks noGrp="1"/>
          </p:cNvSpPr>
          <p:nvPr>
            <p:ph type="body" sz="quarter" idx="19"/>
          </p:nvPr>
        </p:nvSpPr>
        <p:spPr/>
        <p:txBody>
          <a:bodyPr/>
          <a:lstStyle/>
          <a:p>
            <a:r>
              <a:rPr lang="en-US" dirty="0"/>
              <a:t>Super Words</a:t>
            </a:r>
          </a:p>
        </p:txBody>
      </p:sp>
      <p:pic>
        <p:nvPicPr>
          <p:cNvPr id="7" name="Content Placeholder 6" descr="An image of the High-Frequency Word Card for the word into. ">
            <a:extLst>
              <a:ext uri="{FF2B5EF4-FFF2-40B4-BE49-F238E27FC236}">
                <a16:creationId xmlns:a16="http://schemas.microsoft.com/office/drawing/2014/main" id="{02CF9B83-25EB-4CF3-88EF-E910AF7073AE}"/>
              </a:ext>
            </a:extLst>
          </p:cNvPr>
          <p:cNvPicPr>
            <a:picLocks noGrp="1" noChangeAspect="1"/>
          </p:cNvPicPr>
          <p:nvPr>
            <p:ph sz="quarter" idx="21"/>
          </p:nvPr>
        </p:nvPicPr>
        <p:blipFill>
          <a:blip r:embed="rId3"/>
          <a:stretch>
            <a:fillRect/>
          </a:stretch>
        </p:blipFill>
        <p:spPr>
          <a:xfrm>
            <a:off x="2516886" y="2490788"/>
            <a:ext cx="4110228" cy="2743200"/>
          </a:xfrm>
        </p:spPr>
      </p:pic>
      <p:sp>
        <p:nvSpPr>
          <p:cNvPr id="4" name="Text Placeholder 3">
            <a:extLst>
              <a:ext uri="{FF2B5EF4-FFF2-40B4-BE49-F238E27FC236}">
                <a16:creationId xmlns:a16="http://schemas.microsoft.com/office/drawing/2014/main" id="{CBF40836-FE3A-454E-B385-0E994250231A}"/>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High-Frequency Words</a:t>
            </a:r>
          </a:p>
          <a:p>
            <a:endParaRPr lang="en-US" dirty="0"/>
          </a:p>
        </p:txBody>
      </p:sp>
    </p:spTree>
    <p:extLst>
      <p:ext uri="{BB962C8B-B14F-4D97-AF65-F5344CB8AC3E}">
        <p14:creationId xmlns:p14="http://schemas.microsoft.com/office/powerpoint/2010/main" val="157510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4115B17-8055-4239-9929-584FF2593302}"/>
              </a:ext>
            </a:extLst>
          </p:cNvPr>
          <p:cNvSpPr>
            <a:spLocks noGrp="1"/>
          </p:cNvSpPr>
          <p:nvPr>
            <p:ph type="body" sz="quarter" idx="22"/>
          </p:nvPr>
        </p:nvSpPr>
        <p:spPr/>
        <p:txBody>
          <a:bodyPr/>
          <a:lstStyle/>
          <a:p>
            <a:r>
              <a:rPr lang="en-US" dirty="0"/>
              <a:t>Build Words!</a:t>
            </a:r>
          </a:p>
        </p:txBody>
      </p:sp>
      <p:sp>
        <p:nvSpPr>
          <p:cNvPr id="3" name="Text Placeholder 2">
            <a:extLst>
              <a:ext uri="{FF2B5EF4-FFF2-40B4-BE49-F238E27FC236}">
                <a16:creationId xmlns:a16="http://schemas.microsoft.com/office/drawing/2014/main" id="{C7C49714-DFC9-4E52-8B8E-77018070561C}"/>
              </a:ext>
            </a:extLst>
          </p:cNvPr>
          <p:cNvSpPr>
            <a:spLocks noGrp="1"/>
          </p:cNvSpPr>
          <p:nvPr>
            <p:ph type="body" sz="quarter" idx="19"/>
          </p:nvPr>
        </p:nvSpPr>
        <p:spPr/>
        <p:txBody>
          <a:bodyPr/>
          <a:lstStyle/>
          <a:p>
            <a:r>
              <a:rPr lang="en-US" dirty="0"/>
              <a:t>Super Words</a:t>
            </a:r>
          </a:p>
        </p:txBody>
      </p:sp>
      <p:pic>
        <p:nvPicPr>
          <p:cNvPr id="7" name="Content Placeholder 6" descr="An image of the High-Frequency Word Card for the word very. ">
            <a:extLst>
              <a:ext uri="{FF2B5EF4-FFF2-40B4-BE49-F238E27FC236}">
                <a16:creationId xmlns:a16="http://schemas.microsoft.com/office/drawing/2014/main" id="{7CA3C8D1-411D-49BD-A57E-C4C6C626C018}"/>
              </a:ext>
            </a:extLst>
          </p:cNvPr>
          <p:cNvPicPr>
            <a:picLocks noGrp="1" noChangeAspect="1"/>
          </p:cNvPicPr>
          <p:nvPr>
            <p:ph sz="quarter" idx="21"/>
          </p:nvPr>
        </p:nvPicPr>
        <p:blipFill>
          <a:blip r:embed="rId3"/>
          <a:stretch>
            <a:fillRect/>
          </a:stretch>
        </p:blipFill>
        <p:spPr>
          <a:xfrm>
            <a:off x="2514600" y="2492695"/>
            <a:ext cx="4114800" cy="2739385"/>
          </a:xfrm>
        </p:spPr>
      </p:pic>
      <p:sp>
        <p:nvSpPr>
          <p:cNvPr id="4" name="Text Placeholder 3">
            <a:extLst>
              <a:ext uri="{FF2B5EF4-FFF2-40B4-BE49-F238E27FC236}">
                <a16:creationId xmlns:a16="http://schemas.microsoft.com/office/drawing/2014/main" id="{5298C433-0BC5-489C-9962-8B47B5448AEC}"/>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High-Frequency Words</a:t>
            </a:r>
          </a:p>
          <a:p>
            <a:endParaRPr lang="en-US" dirty="0"/>
          </a:p>
        </p:txBody>
      </p:sp>
    </p:spTree>
    <p:extLst>
      <p:ext uri="{BB962C8B-B14F-4D97-AF65-F5344CB8AC3E}">
        <p14:creationId xmlns:p14="http://schemas.microsoft.com/office/powerpoint/2010/main" val="3485766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3CE0AB-7C64-4EE2-832B-F0E0A7FD2E31}"/>
              </a:ext>
            </a:extLst>
          </p:cNvPr>
          <p:cNvSpPr>
            <a:spLocks noGrp="1"/>
          </p:cNvSpPr>
          <p:nvPr>
            <p:ph type="body" sz="quarter" idx="22"/>
          </p:nvPr>
        </p:nvSpPr>
        <p:spPr/>
        <p:txBody>
          <a:bodyPr/>
          <a:lstStyle/>
          <a:p>
            <a:r>
              <a:rPr lang="en-US" dirty="0"/>
              <a:t>Build Words!</a:t>
            </a:r>
          </a:p>
        </p:txBody>
      </p:sp>
      <p:sp>
        <p:nvSpPr>
          <p:cNvPr id="3" name="Text Placeholder 2">
            <a:extLst>
              <a:ext uri="{FF2B5EF4-FFF2-40B4-BE49-F238E27FC236}">
                <a16:creationId xmlns:a16="http://schemas.microsoft.com/office/drawing/2014/main" id="{37D4AE18-9DA5-4038-9F2B-31E69BACADCB}"/>
              </a:ext>
            </a:extLst>
          </p:cNvPr>
          <p:cNvSpPr>
            <a:spLocks noGrp="1"/>
          </p:cNvSpPr>
          <p:nvPr>
            <p:ph type="body" sz="quarter" idx="19"/>
          </p:nvPr>
        </p:nvSpPr>
        <p:spPr/>
        <p:txBody>
          <a:bodyPr/>
          <a:lstStyle/>
          <a:p>
            <a:r>
              <a:rPr lang="en-US" dirty="0"/>
              <a:t>Super Words</a:t>
            </a:r>
          </a:p>
        </p:txBody>
      </p:sp>
      <p:pic>
        <p:nvPicPr>
          <p:cNvPr id="7" name="Content Placeholder 6" descr="An image of the High-Frequency Word Card for the word who. ">
            <a:extLst>
              <a:ext uri="{FF2B5EF4-FFF2-40B4-BE49-F238E27FC236}">
                <a16:creationId xmlns:a16="http://schemas.microsoft.com/office/drawing/2014/main" id="{F65D1189-209C-4D18-BD59-C27BE5511A38}"/>
              </a:ext>
            </a:extLst>
          </p:cNvPr>
          <p:cNvPicPr>
            <a:picLocks noGrp="1" noChangeAspect="1"/>
          </p:cNvPicPr>
          <p:nvPr>
            <p:ph sz="quarter" idx="21"/>
          </p:nvPr>
        </p:nvPicPr>
        <p:blipFill>
          <a:blip r:embed="rId3"/>
          <a:stretch>
            <a:fillRect/>
          </a:stretch>
        </p:blipFill>
        <p:spPr>
          <a:xfrm>
            <a:off x="2514600" y="2504823"/>
            <a:ext cx="4114800" cy="2715130"/>
          </a:xfrm>
        </p:spPr>
      </p:pic>
      <p:sp>
        <p:nvSpPr>
          <p:cNvPr id="4" name="Text Placeholder 3">
            <a:extLst>
              <a:ext uri="{FF2B5EF4-FFF2-40B4-BE49-F238E27FC236}">
                <a16:creationId xmlns:a16="http://schemas.microsoft.com/office/drawing/2014/main" id="{94CBA0F7-FEAA-4C4C-BB7C-E941F145F63B}"/>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High-Frequency Words</a:t>
            </a:r>
          </a:p>
          <a:p>
            <a:endParaRPr lang="en-US" dirty="0"/>
          </a:p>
        </p:txBody>
      </p:sp>
    </p:spTree>
    <p:extLst>
      <p:ext uri="{BB962C8B-B14F-4D97-AF65-F5344CB8AC3E}">
        <p14:creationId xmlns:p14="http://schemas.microsoft.com/office/powerpoint/2010/main" val="1310461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4F38E9-A357-448A-B2D9-2BEC24AADE0A}"/>
              </a:ext>
            </a:extLst>
          </p:cNvPr>
          <p:cNvSpPr>
            <a:spLocks noGrp="1"/>
          </p:cNvSpPr>
          <p:nvPr>
            <p:ph type="body" sz="quarter" idx="22"/>
          </p:nvPr>
        </p:nvSpPr>
        <p:spPr/>
        <p:txBody>
          <a:bodyPr/>
          <a:lstStyle/>
          <a:p>
            <a:r>
              <a:rPr lang="en-US" dirty="0"/>
              <a:t>Build Words!</a:t>
            </a:r>
          </a:p>
        </p:txBody>
      </p:sp>
      <p:pic>
        <p:nvPicPr>
          <p:cNvPr id="6" name="Content Placeholder 5" descr="An image of the Student Workbook page 208.">
            <a:extLst>
              <a:ext uri="{FF2B5EF4-FFF2-40B4-BE49-F238E27FC236}">
                <a16:creationId xmlns:a16="http://schemas.microsoft.com/office/drawing/2014/main" id="{5DB23551-7167-4019-9824-F9A1382D67CF}"/>
              </a:ext>
            </a:extLst>
          </p:cNvPr>
          <p:cNvPicPr>
            <a:picLocks noGrp="1" noChangeAspect="1"/>
          </p:cNvPicPr>
          <p:nvPr>
            <p:ph sz="quarter" idx="12"/>
          </p:nvPr>
        </p:nvPicPr>
        <p:blipFill>
          <a:blip r:embed="rId3"/>
          <a:stretch>
            <a:fillRect/>
          </a:stretch>
        </p:blipFill>
        <p:spPr>
          <a:xfrm>
            <a:off x="1793807" y="1371600"/>
            <a:ext cx="5562736" cy="4389438"/>
          </a:xfrm>
        </p:spPr>
      </p:pic>
      <p:sp>
        <p:nvSpPr>
          <p:cNvPr id="3" name="Text Placeholder 2">
            <a:extLst>
              <a:ext uri="{FF2B5EF4-FFF2-40B4-BE49-F238E27FC236}">
                <a16:creationId xmlns:a16="http://schemas.microsoft.com/office/drawing/2014/main" id="{FA1B0E6F-7230-4534-99F7-A0F1258CE134}"/>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Phonics</a:t>
            </a:r>
          </a:p>
        </p:txBody>
      </p:sp>
    </p:spTree>
    <p:extLst>
      <p:ext uri="{BB962C8B-B14F-4D97-AF65-F5344CB8AC3E}">
        <p14:creationId xmlns:p14="http://schemas.microsoft.com/office/powerpoint/2010/main" val="147873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764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EA5C16-B075-43F3-A13C-8A3F04AF73BC}"/>
              </a:ext>
            </a:extLst>
          </p:cNvPr>
          <p:cNvSpPr>
            <a:spLocks noGrp="1"/>
          </p:cNvSpPr>
          <p:nvPr>
            <p:ph type="body" sz="quarter" idx="22"/>
          </p:nvPr>
        </p:nvSpPr>
        <p:spPr/>
        <p:txBody>
          <a:bodyPr/>
          <a:lstStyle/>
          <a:p>
            <a:r>
              <a:rPr lang="en-US" dirty="0"/>
              <a:t>Build Words!</a:t>
            </a:r>
          </a:p>
        </p:txBody>
      </p:sp>
      <p:pic>
        <p:nvPicPr>
          <p:cNvPr id="6" name="Content Placeholder 5" descr="An image of the Student Workbook page 209.">
            <a:extLst>
              <a:ext uri="{FF2B5EF4-FFF2-40B4-BE49-F238E27FC236}">
                <a16:creationId xmlns:a16="http://schemas.microsoft.com/office/drawing/2014/main" id="{E2197F24-FEF8-463D-A1E1-027E10B30A4A}"/>
              </a:ext>
            </a:extLst>
          </p:cNvPr>
          <p:cNvPicPr>
            <a:picLocks noGrp="1" noChangeAspect="1"/>
          </p:cNvPicPr>
          <p:nvPr>
            <p:ph sz="quarter" idx="12"/>
          </p:nvPr>
        </p:nvPicPr>
        <p:blipFill>
          <a:blip r:embed="rId3"/>
          <a:stretch>
            <a:fillRect/>
          </a:stretch>
        </p:blipFill>
        <p:spPr>
          <a:xfrm>
            <a:off x="1782258" y="1371600"/>
            <a:ext cx="5585834" cy="4389438"/>
          </a:xfrm>
        </p:spPr>
      </p:pic>
      <p:sp>
        <p:nvSpPr>
          <p:cNvPr id="3" name="Text Placeholder 2">
            <a:extLst>
              <a:ext uri="{FF2B5EF4-FFF2-40B4-BE49-F238E27FC236}">
                <a16:creationId xmlns:a16="http://schemas.microsoft.com/office/drawing/2014/main" id="{0BBC1142-0CE5-4974-AFD0-DDBDFFE65102}"/>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High-Frequency Words</a:t>
            </a:r>
          </a:p>
        </p:txBody>
      </p:sp>
    </p:spTree>
    <p:extLst>
      <p:ext uri="{BB962C8B-B14F-4D97-AF65-F5344CB8AC3E}">
        <p14:creationId xmlns:p14="http://schemas.microsoft.com/office/powerpoint/2010/main" val="64721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BB5DB7-C7B5-4A6B-94C8-29F2894D45C3}"/>
              </a:ext>
            </a:extLst>
          </p:cNvPr>
          <p:cNvSpPr>
            <a:spLocks noGrp="1"/>
          </p:cNvSpPr>
          <p:nvPr>
            <p:ph type="body" sz="quarter" idx="22"/>
          </p:nvPr>
        </p:nvSpPr>
        <p:spPr/>
        <p:txBody>
          <a:bodyPr/>
          <a:lstStyle/>
          <a:p>
            <a:r>
              <a:rPr lang="en-US" dirty="0"/>
              <a:t>Word-Level Reading</a:t>
            </a:r>
          </a:p>
        </p:txBody>
      </p:sp>
      <p:pic>
        <p:nvPicPr>
          <p:cNvPr id="6" name="Content Placeholder 5" descr="An image of the Student Workbook page 210.">
            <a:extLst>
              <a:ext uri="{FF2B5EF4-FFF2-40B4-BE49-F238E27FC236}">
                <a16:creationId xmlns:a16="http://schemas.microsoft.com/office/drawing/2014/main" id="{BA4C3B38-63C6-43F6-9886-2E6A785010E7}"/>
              </a:ext>
            </a:extLst>
          </p:cNvPr>
          <p:cNvPicPr>
            <a:picLocks noGrp="1" noChangeAspect="1"/>
          </p:cNvPicPr>
          <p:nvPr>
            <p:ph sz="quarter" idx="12"/>
          </p:nvPr>
        </p:nvPicPr>
        <p:blipFill>
          <a:blip r:embed="rId3"/>
          <a:stretch>
            <a:fillRect/>
          </a:stretch>
        </p:blipFill>
        <p:spPr>
          <a:xfrm>
            <a:off x="1823014" y="1371600"/>
            <a:ext cx="5504321" cy="4389438"/>
          </a:xfrm>
        </p:spPr>
      </p:pic>
      <p:sp>
        <p:nvSpPr>
          <p:cNvPr id="3" name="Text Placeholder 2">
            <a:extLst>
              <a:ext uri="{FF2B5EF4-FFF2-40B4-BE49-F238E27FC236}">
                <a16:creationId xmlns:a16="http://schemas.microsoft.com/office/drawing/2014/main" id="{0A614315-FCBB-41B4-93DF-5CEA57CAB010}"/>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Phonics</a:t>
            </a:r>
          </a:p>
        </p:txBody>
      </p:sp>
    </p:spTree>
    <p:extLst>
      <p:ext uri="{BB962C8B-B14F-4D97-AF65-F5344CB8AC3E}">
        <p14:creationId xmlns:p14="http://schemas.microsoft.com/office/powerpoint/2010/main" val="316959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FD88DF-7957-EF84-097A-7D9B14A4C890}"/>
              </a:ext>
            </a:extLst>
          </p:cNvPr>
          <p:cNvSpPr txBox="1">
            <a:spLocks noGrp="1" noRot="1" noMove="1" noResize="1" noEditPoints="1" noAdjustHandles="1" noChangeArrowheads="1" noChangeShapeType="1"/>
          </p:cNvSpPr>
          <p:nvPr/>
        </p:nvSpPr>
        <p:spPr>
          <a:xfrm>
            <a:off x="2123386" y="1295715"/>
            <a:ext cx="4897225"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A1CA4C"/>
                </a:solidFill>
                <a:effectLst/>
                <a:uLnTx/>
                <a:uFillTx/>
                <a:latin typeface="Century Gothic" panose="020B0502020202020204" pitchFamily="34" charset="0"/>
                <a:ea typeface="+mn-ea"/>
                <a:cs typeface="+mn-cs"/>
              </a:rPr>
              <a:t>Today’s Focus</a:t>
            </a:r>
          </a:p>
        </p:txBody>
      </p:sp>
      <p:sp>
        <p:nvSpPr>
          <p:cNvPr id="8" name="Text Placeholder 7">
            <a:extLst>
              <a:ext uri="{FF2B5EF4-FFF2-40B4-BE49-F238E27FC236}">
                <a16:creationId xmlns:a16="http://schemas.microsoft.com/office/drawing/2014/main" id="{80C4DD22-9B1B-2149-856E-40B06884F73D}"/>
              </a:ext>
            </a:extLst>
          </p:cNvPr>
          <p:cNvSpPr>
            <a:spLocks noGrp="1"/>
          </p:cNvSpPr>
          <p:nvPr>
            <p:ph type="body" sz="quarter" idx="16"/>
          </p:nvPr>
        </p:nvSpPr>
        <p:spPr>
          <a:xfrm>
            <a:off x="862641" y="2813447"/>
            <a:ext cx="7418717" cy="1231106"/>
          </a:xfrm>
        </p:spPr>
        <p:txBody>
          <a:bodyPr/>
          <a:lstStyle/>
          <a:p>
            <a:r>
              <a:rPr lang="en-US" dirty="0"/>
              <a:t>Long e: </a:t>
            </a:r>
            <a:r>
              <a:rPr lang="en-US" dirty="0" err="1"/>
              <a:t>ee</a:t>
            </a:r>
            <a:r>
              <a:rPr lang="en-US" dirty="0"/>
              <a:t> and </a:t>
            </a:r>
            <a:r>
              <a:rPr lang="en-US" dirty="0" err="1"/>
              <a:t>e_e</a:t>
            </a:r>
            <a:endParaRPr lang="en-US" dirty="0"/>
          </a:p>
        </p:txBody>
      </p:sp>
      <p:sp>
        <p:nvSpPr>
          <p:cNvPr id="3" name="Text Placeholder 2">
            <a:extLst>
              <a:ext uri="{FF2B5EF4-FFF2-40B4-BE49-F238E27FC236}">
                <a16:creationId xmlns:a16="http://schemas.microsoft.com/office/drawing/2014/main" id="{124D8198-BF8B-2440-B358-812CB95DB32B}"/>
              </a:ext>
              <a:ext uri="{C183D7F6-B498-43B3-948B-1728B52AA6E4}">
                <adec:decorative xmlns:adec="http://schemas.microsoft.com/office/drawing/2017/decorative" val="1"/>
              </a:ext>
            </a:extLst>
          </p:cNvPr>
          <p:cNvSpPr>
            <a:spLocks noGrp="1"/>
          </p:cNvSpPr>
          <p:nvPr>
            <p:ph type="body" sz="quarter" idx="18"/>
          </p:nvPr>
        </p:nvSpPr>
        <p:spPr/>
        <p:txBody>
          <a:bodyPr>
            <a:normAutofit lnSpcReduction="10000"/>
          </a:bodyPr>
          <a:lstStyle/>
          <a:p>
            <a:r>
              <a:rPr lang="en-US" dirty="0">
                <a:latin typeface="Century Gothic" panose="020B0502020202020204" pitchFamily="34" charset="0"/>
              </a:rPr>
              <a:t>1</a:t>
            </a:r>
          </a:p>
        </p:txBody>
      </p:sp>
      <p:sp>
        <p:nvSpPr>
          <p:cNvPr id="4" name="TextBox 3">
            <a:extLst>
              <a:ext uri="{FF2B5EF4-FFF2-40B4-BE49-F238E27FC236}">
                <a16:creationId xmlns:a16="http://schemas.microsoft.com/office/drawing/2014/main" id="{58718510-D50A-9B41-9B60-1BB8DFC33423}"/>
              </a:ext>
              <a:ext uri="{C183D7F6-B498-43B3-948B-1728B52AA6E4}">
                <adec:decorative xmlns:adec="http://schemas.microsoft.com/office/drawing/2017/decorative" val="1"/>
              </a:ext>
            </a:extLst>
          </p:cNvPr>
          <p:cNvSpPr txBox="1"/>
          <p:nvPr/>
        </p:nvSpPr>
        <p:spPr>
          <a:xfrm>
            <a:off x="1323191" y="59167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472802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EE79EB3-47CC-BA42-85C1-C3853AEBC31E}"/>
              </a:ext>
            </a:extLst>
          </p:cNvPr>
          <p:cNvSpPr>
            <a:spLocks noGrp="1"/>
          </p:cNvSpPr>
          <p:nvPr>
            <p:ph type="body" sz="quarter" idx="22"/>
          </p:nvPr>
        </p:nvSpPr>
        <p:spPr/>
        <p:txBody>
          <a:bodyPr/>
          <a:lstStyle/>
          <a:p>
            <a:r>
              <a:rPr lang="en-US" dirty="0"/>
              <a:t>Listen Up!</a:t>
            </a:r>
          </a:p>
        </p:txBody>
      </p:sp>
      <p:sp>
        <p:nvSpPr>
          <p:cNvPr id="5" name="Text Placeholder 4">
            <a:extLst>
              <a:ext uri="{FF2B5EF4-FFF2-40B4-BE49-F238E27FC236}">
                <a16:creationId xmlns:a16="http://schemas.microsoft.com/office/drawing/2014/main" id="{52560D82-5E5D-334E-83F4-D00FC9C14A66}"/>
              </a:ext>
            </a:extLst>
          </p:cNvPr>
          <p:cNvSpPr>
            <a:spLocks noGrp="1"/>
          </p:cNvSpPr>
          <p:nvPr>
            <p:ph type="body" sz="quarter" idx="19"/>
          </p:nvPr>
        </p:nvSpPr>
        <p:spPr/>
        <p:txBody>
          <a:bodyPr/>
          <a:lstStyle/>
          <a:p>
            <a:r>
              <a:rPr lang="en-US" dirty="0"/>
              <a:t>Blend Phonemes</a:t>
            </a:r>
          </a:p>
        </p:txBody>
      </p:sp>
      <p:pic>
        <p:nvPicPr>
          <p:cNvPr id="7" name="Graphic 6" descr="Ear outline">
            <a:extLst>
              <a:ext uri="{FF2B5EF4-FFF2-40B4-BE49-F238E27FC236}">
                <a16:creationId xmlns:a16="http://schemas.microsoft.com/office/drawing/2014/main" id="{B684BD1E-7D1A-9055-E4B7-F2E334A14DA8}"/>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flipH="1">
            <a:off x="893129" y="1939229"/>
            <a:ext cx="3225313" cy="3225313"/>
          </a:xfrm>
          <a:prstGeom prst="rect">
            <a:avLst/>
          </a:prstGeom>
        </p:spPr>
      </p:pic>
      <p:pic>
        <p:nvPicPr>
          <p:cNvPr id="8" name="Graphic 7" descr="Ear outline">
            <a:extLst>
              <a:ext uri="{FF2B5EF4-FFF2-40B4-BE49-F238E27FC236}">
                <a16:creationId xmlns:a16="http://schemas.microsoft.com/office/drawing/2014/main" id="{EB8515A9-5CDA-F3F8-FB9B-F4F5F504F5E0}"/>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5213145" y="1939229"/>
            <a:ext cx="3225313" cy="3225313"/>
          </a:xfrm>
          <a:prstGeom prst="rect">
            <a:avLst/>
          </a:prstGeom>
        </p:spPr>
      </p:pic>
      <p:sp>
        <p:nvSpPr>
          <p:cNvPr id="4" name="Text Placeholder 3">
            <a:extLst>
              <a:ext uri="{FF2B5EF4-FFF2-40B4-BE49-F238E27FC236}">
                <a16:creationId xmlns:a16="http://schemas.microsoft.com/office/drawing/2014/main" id="{7B867D2E-20BC-D54B-97B7-F4E5A0E78572}"/>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Phonological Awareness</a:t>
            </a:r>
          </a:p>
        </p:txBody>
      </p:sp>
    </p:spTree>
    <p:extLst>
      <p:ext uri="{BB962C8B-B14F-4D97-AF65-F5344CB8AC3E}">
        <p14:creationId xmlns:p14="http://schemas.microsoft.com/office/powerpoint/2010/main" val="69999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9167CE-3950-C040-A6C6-DC700AC2214B}"/>
              </a:ext>
            </a:extLst>
          </p:cNvPr>
          <p:cNvSpPr>
            <a:spLocks noGrp="1"/>
          </p:cNvSpPr>
          <p:nvPr>
            <p:ph type="body" sz="quarter" idx="22"/>
          </p:nvPr>
        </p:nvSpPr>
        <p:spPr/>
        <p:txBody>
          <a:bodyPr/>
          <a:lstStyle/>
          <a:p>
            <a:r>
              <a:rPr lang="en-US" dirty="0"/>
              <a:t>Listen Up!</a:t>
            </a:r>
          </a:p>
        </p:txBody>
      </p:sp>
      <p:sp>
        <p:nvSpPr>
          <p:cNvPr id="5" name="Text Placeholder 4">
            <a:extLst>
              <a:ext uri="{FF2B5EF4-FFF2-40B4-BE49-F238E27FC236}">
                <a16:creationId xmlns:a16="http://schemas.microsoft.com/office/drawing/2014/main" id="{D3A37802-37E6-DD4F-9FDA-1688240F85F6}"/>
              </a:ext>
            </a:extLst>
          </p:cNvPr>
          <p:cNvSpPr>
            <a:spLocks noGrp="1"/>
          </p:cNvSpPr>
          <p:nvPr>
            <p:ph type="body" sz="quarter" idx="19"/>
          </p:nvPr>
        </p:nvSpPr>
        <p:spPr/>
        <p:txBody>
          <a:bodyPr/>
          <a:lstStyle/>
          <a:p>
            <a:r>
              <a:rPr lang="en-US" dirty="0"/>
              <a:t>Isolate Phonemes</a:t>
            </a:r>
          </a:p>
        </p:txBody>
      </p:sp>
      <p:pic>
        <p:nvPicPr>
          <p:cNvPr id="7" name="Graphic 6" descr="Ear outline">
            <a:extLst>
              <a:ext uri="{FF2B5EF4-FFF2-40B4-BE49-F238E27FC236}">
                <a16:creationId xmlns:a16="http://schemas.microsoft.com/office/drawing/2014/main" id="{FEC14702-B547-2F5D-BC72-0A8FB05FB5DB}"/>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flipH="1">
            <a:off x="893129" y="1939229"/>
            <a:ext cx="3225313" cy="3225313"/>
          </a:xfrm>
          <a:prstGeom prst="rect">
            <a:avLst/>
          </a:prstGeom>
        </p:spPr>
      </p:pic>
      <p:pic>
        <p:nvPicPr>
          <p:cNvPr id="8" name="Graphic 7" descr="Ear outline">
            <a:extLst>
              <a:ext uri="{FF2B5EF4-FFF2-40B4-BE49-F238E27FC236}">
                <a16:creationId xmlns:a16="http://schemas.microsoft.com/office/drawing/2014/main" id="{C5C43241-6C6F-5A8A-7D38-5E3E65DD0CB1}"/>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5213145" y="1939229"/>
            <a:ext cx="3225313" cy="3225313"/>
          </a:xfrm>
          <a:prstGeom prst="rect">
            <a:avLst/>
          </a:prstGeom>
        </p:spPr>
      </p:pic>
      <p:sp>
        <p:nvSpPr>
          <p:cNvPr id="4" name="Text Placeholder 3">
            <a:extLst>
              <a:ext uri="{FF2B5EF4-FFF2-40B4-BE49-F238E27FC236}">
                <a16:creationId xmlns:a16="http://schemas.microsoft.com/office/drawing/2014/main" id="{D0EE85E0-A90F-A94B-959C-F0F9E61E5D25}"/>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Phonological Awareness</a:t>
            </a:r>
          </a:p>
          <a:p>
            <a:endParaRPr lang="en-US" dirty="0"/>
          </a:p>
        </p:txBody>
      </p:sp>
    </p:spTree>
    <p:extLst>
      <p:ext uri="{BB962C8B-B14F-4D97-AF65-F5344CB8AC3E}">
        <p14:creationId xmlns:p14="http://schemas.microsoft.com/office/powerpoint/2010/main" val="107411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A5BD7C-4836-493F-9C32-20548FD2ED08}"/>
              </a:ext>
            </a:extLst>
          </p:cNvPr>
          <p:cNvSpPr>
            <a:spLocks noGrp="1"/>
          </p:cNvSpPr>
          <p:nvPr>
            <p:ph type="body" sz="quarter" idx="22"/>
          </p:nvPr>
        </p:nvSpPr>
        <p:spPr/>
        <p:txBody>
          <a:bodyPr/>
          <a:lstStyle/>
          <a:p>
            <a:r>
              <a:rPr lang="en-US" dirty="0"/>
              <a:t>Build Words!</a:t>
            </a:r>
          </a:p>
        </p:txBody>
      </p:sp>
      <p:pic>
        <p:nvPicPr>
          <p:cNvPr id="7" name="Content Placeholder 12" descr="The sound-spelling card for long e, showing a picture of an eagle. ">
            <a:extLst>
              <a:ext uri="{FF2B5EF4-FFF2-40B4-BE49-F238E27FC236}">
                <a16:creationId xmlns:a16="http://schemas.microsoft.com/office/drawing/2014/main" id="{BB9F14DE-0D93-4C3B-AB38-7D9DFF2EBA51}"/>
              </a:ext>
            </a:extLst>
          </p:cNvPr>
          <p:cNvPicPr>
            <a:picLocks noGrp="1" noChangeAspect="1"/>
          </p:cNvPicPr>
          <p:nvPr>
            <p:ph sz="quarter" idx="12"/>
          </p:nvPr>
        </p:nvPicPr>
        <p:blipFill>
          <a:blip r:embed="rId3"/>
          <a:srcRect/>
          <a:stretch/>
        </p:blipFill>
        <p:spPr>
          <a:xfrm>
            <a:off x="1371600" y="1371600"/>
            <a:ext cx="2915802" cy="4389437"/>
          </a:xfrm>
          <a:prstGeom prst="flowChartAlternateProcess">
            <a:avLst/>
          </a:prstGeom>
          <a:ln w="28575">
            <a:solidFill>
              <a:srgbClr val="0081AE"/>
            </a:solidFill>
          </a:ln>
        </p:spPr>
      </p:pic>
      <p:pic>
        <p:nvPicPr>
          <p:cNvPr id="8" name="Content Placeholder 15" descr="The articulation card for long e, showing a mouth making the long e sound.">
            <a:extLst>
              <a:ext uri="{FF2B5EF4-FFF2-40B4-BE49-F238E27FC236}">
                <a16:creationId xmlns:a16="http://schemas.microsoft.com/office/drawing/2014/main" id="{79618AA1-F66B-407A-85EC-BB277658AC6A}"/>
              </a:ext>
            </a:extLst>
          </p:cNvPr>
          <p:cNvPicPr>
            <a:picLocks noGrp="1" noChangeAspect="1"/>
          </p:cNvPicPr>
          <p:nvPr>
            <p:ph sz="quarter" idx="20"/>
          </p:nvPr>
        </p:nvPicPr>
        <p:blipFill>
          <a:blip r:embed="rId4"/>
          <a:stretch>
            <a:fillRect/>
          </a:stretch>
        </p:blipFill>
        <p:spPr>
          <a:xfrm>
            <a:off x="5029200" y="1371600"/>
            <a:ext cx="2919315" cy="4389437"/>
          </a:xfrm>
          <a:prstGeom prst="flowChartAlternateProcess">
            <a:avLst/>
          </a:prstGeom>
          <a:ln w="28575">
            <a:solidFill>
              <a:srgbClr val="0081AE"/>
            </a:solidFill>
          </a:ln>
        </p:spPr>
      </p:pic>
      <p:sp>
        <p:nvSpPr>
          <p:cNvPr id="5" name="Text Placeholder 4">
            <a:extLst>
              <a:ext uri="{FF2B5EF4-FFF2-40B4-BE49-F238E27FC236}">
                <a16:creationId xmlns:a16="http://schemas.microsoft.com/office/drawing/2014/main" id="{31A6595E-4BEB-4967-A4EB-FD8C4EB56F38}"/>
              </a:ext>
              <a:ext uri="{C183D7F6-B498-43B3-948B-1728B52AA6E4}">
                <adec:decorative xmlns:adec="http://schemas.microsoft.com/office/drawing/2017/decorative" val="1"/>
              </a:ext>
            </a:extLst>
          </p:cNvPr>
          <p:cNvSpPr>
            <a:spLocks noGrp="1"/>
          </p:cNvSpPr>
          <p:nvPr>
            <p:ph type="body" sz="quarter" idx="18"/>
          </p:nvPr>
        </p:nvSpPr>
        <p:spPr/>
        <p:txBody>
          <a:bodyPr>
            <a:normAutofit/>
          </a:bodyPr>
          <a:lstStyle/>
          <a:p>
            <a:r>
              <a:rPr lang="en-US" dirty="0"/>
              <a:t>1: Phonics</a:t>
            </a:r>
          </a:p>
        </p:txBody>
      </p:sp>
    </p:spTree>
    <p:extLst>
      <p:ext uri="{BB962C8B-B14F-4D97-AF65-F5344CB8AC3E}">
        <p14:creationId xmlns:p14="http://schemas.microsoft.com/office/powerpoint/2010/main" val="59467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FE74DA-8C7B-4219-BB2E-ADEA556B6C46}"/>
              </a:ext>
            </a:extLst>
          </p:cNvPr>
          <p:cNvSpPr>
            <a:spLocks noGrp="1"/>
          </p:cNvSpPr>
          <p:nvPr>
            <p:ph type="body" sz="quarter" idx="22"/>
          </p:nvPr>
        </p:nvSpPr>
        <p:spPr/>
        <p:txBody>
          <a:bodyPr/>
          <a:lstStyle/>
          <a:p>
            <a:r>
              <a:rPr lang="en-US" dirty="0"/>
              <a:t>Build Words!</a:t>
            </a:r>
          </a:p>
        </p:txBody>
      </p:sp>
      <p:sp>
        <p:nvSpPr>
          <p:cNvPr id="2" name="Text Placeholder 1">
            <a:extLst>
              <a:ext uri="{FF2B5EF4-FFF2-40B4-BE49-F238E27FC236}">
                <a16:creationId xmlns:a16="http://schemas.microsoft.com/office/drawing/2014/main" id="{E710866A-0F50-48A0-815B-E7E2194BAAB0}"/>
              </a:ext>
            </a:extLst>
          </p:cNvPr>
          <p:cNvSpPr>
            <a:spLocks noGrp="1"/>
          </p:cNvSpPr>
          <p:nvPr>
            <p:ph type="body" sz="quarter" idx="15"/>
          </p:nvPr>
        </p:nvSpPr>
        <p:spPr/>
        <p:txBody>
          <a:bodyPr/>
          <a:lstStyle/>
          <a:p>
            <a:r>
              <a:rPr lang="en-US" dirty="0"/>
              <a:t>teen</a:t>
            </a:r>
          </a:p>
        </p:txBody>
      </p:sp>
      <p:sp>
        <p:nvSpPr>
          <p:cNvPr id="4" name="Text Placeholder 3">
            <a:extLst>
              <a:ext uri="{FF2B5EF4-FFF2-40B4-BE49-F238E27FC236}">
                <a16:creationId xmlns:a16="http://schemas.microsoft.com/office/drawing/2014/main" id="{3078F3D1-8D06-4D8F-9C7A-FBACE8F43479}"/>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Phonics</a:t>
            </a:r>
          </a:p>
          <a:p>
            <a:endParaRPr lang="en-US" dirty="0"/>
          </a:p>
        </p:txBody>
      </p:sp>
    </p:spTree>
    <p:extLst>
      <p:ext uri="{BB962C8B-B14F-4D97-AF65-F5344CB8AC3E}">
        <p14:creationId xmlns:p14="http://schemas.microsoft.com/office/powerpoint/2010/main" val="324596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75351F-FB36-4E0D-8423-AA100E6FBC31}"/>
              </a:ext>
            </a:extLst>
          </p:cNvPr>
          <p:cNvSpPr>
            <a:spLocks noGrp="1"/>
          </p:cNvSpPr>
          <p:nvPr>
            <p:ph type="body" sz="quarter" idx="22"/>
          </p:nvPr>
        </p:nvSpPr>
        <p:spPr/>
        <p:txBody>
          <a:bodyPr/>
          <a:lstStyle/>
          <a:p>
            <a:r>
              <a:rPr lang="en-US" dirty="0"/>
              <a:t>Build Words!</a:t>
            </a:r>
          </a:p>
        </p:txBody>
      </p:sp>
      <p:sp>
        <p:nvSpPr>
          <p:cNvPr id="2" name="Text Placeholder 1">
            <a:extLst>
              <a:ext uri="{FF2B5EF4-FFF2-40B4-BE49-F238E27FC236}">
                <a16:creationId xmlns:a16="http://schemas.microsoft.com/office/drawing/2014/main" id="{F061B770-FF12-4A54-B793-EED3D62D7F93}"/>
              </a:ext>
            </a:extLst>
          </p:cNvPr>
          <p:cNvSpPr>
            <a:spLocks noGrp="1"/>
          </p:cNvSpPr>
          <p:nvPr>
            <p:ph type="body" sz="quarter" idx="15"/>
          </p:nvPr>
        </p:nvSpPr>
        <p:spPr/>
        <p:txBody>
          <a:bodyPr/>
          <a:lstStyle/>
          <a:p>
            <a:r>
              <a:rPr lang="en-US" dirty="0"/>
              <a:t>week</a:t>
            </a:r>
          </a:p>
        </p:txBody>
      </p:sp>
      <p:sp>
        <p:nvSpPr>
          <p:cNvPr id="4" name="Text Placeholder 3">
            <a:extLst>
              <a:ext uri="{FF2B5EF4-FFF2-40B4-BE49-F238E27FC236}">
                <a16:creationId xmlns:a16="http://schemas.microsoft.com/office/drawing/2014/main" id="{3A49A0E7-179A-4AC1-8498-5E4DCBB3092D}"/>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Phonics</a:t>
            </a:r>
          </a:p>
          <a:p>
            <a:endParaRPr lang="en-US" dirty="0"/>
          </a:p>
        </p:txBody>
      </p:sp>
    </p:spTree>
    <p:extLst>
      <p:ext uri="{BB962C8B-B14F-4D97-AF65-F5344CB8AC3E}">
        <p14:creationId xmlns:p14="http://schemas.microsoft.com/office/powerpoint/2010/main" val="272349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A1779AC-E661-403C-85CC-777A2F159F0D}"/>
              </a:ext>
            </a:extLst>
          </p:cNvPr>
          <p:cNvSpPr>
            <a:spLocks noGrp="1"/>
          </p:cNvSpPr>
          <p:nvPr>
            <p:ph type="body" sz="quarter" idx="22"/>
          </p:nvPr>
        </p:nvSpPr>
        <p:spPr/>
        <p:txBody>
          <a:bodyPr/>
          <a:lstStyle/>
          <a:p>
            <a:r>
              <a:rPr lang="en-US" dirty="0"/>
              <a:t>Build Words!</a:t>
            </a:r>
          </a:p>
        </p:txBody>
      </p:sp>
      <p:sp>
        <p:nvSpPr>
          <p:cNvPr id="2" name="Text Placeholder 1">
            <a:extLst>
              <a:ext uri="{FF2B5EF4-FFF2-40B4-BE49-F238E27FC236}">
                <a16:creationId xmlns:a16="http://schemas.microsoft.com/office/drawing/2014/main" id="{CF606CC0-9604-4B25-8A2D-14CBA0DEC780}"/>
              </a:ext>
            </a:extLst>
          </p:cNvPr>
          <p:cNvSpPr>
            <a:spLocks noGrp="1"/>
          </p:cNvSpPr>
          <p:nvPr>
            <p:ph type="body" sz="quarter" idx="15"/>
          </p:nvPr>
        </p:nvSpPr>
        <p:spPr/>
        <p:txBody>
          <a:bodyPr/>
          <a:lstStyle/>
          <a:p>
            <a:r>
              <a:rPr lang="en-US" dirty="0"/>
              <a:t>heel</a:t>
            </a:r>
          </a:p>
        </p:txBody>
      </p:sp>
      <p:sp>
        <p:nvSpPr>
          <p:cNvPr id="4" name="Text Placeholder 3">
            <a:extLst>
              <a:ext uri="{FF2B5EF4-FFF2-40B4-BE49-F238E27FC236}">
                <a16:creationId xmlns:a16="http://schemas.microsoft.com/office/drawing/2014/main" id="{7F04DBA9-051E-488F-9B7A-F901074E6E34}"/>
              </a:ext>
              <a:ext uri="{C183D7F6-B498-43B3-948B-1728B52AA6E4}">
                <adec:decorative xmlns:adec="http://schemas.microsoft.com/office/drawing/2017/decorative" val="1"/>
              </a:ext>
            </a:extLst>
          </p:cNvPr>
          <p:cNvSpPr>
            <a:spLocks noGrp="1"/>
          </p:cNvSpPr>
          <p:nvPr>
            <p:ph type="body" sz="quarter" idx="18"/>
          </p:nvPr>
        </p:nvSpPr>
        <p:spPr/>
        <p:txBody>
          <a:bodyPr/>
          <a:lstStyle/>
          <a:p>
            <a:r>
              <a:rPr lang="en-US" dirty="0"/>
              <a:t>1: Phonics</a:t>
            </a:r>
          </a:p>
          <a:p>
            <a:endParaRPr lang="en-US" dirty="0"/>
          </a:p>
        </p:txBody>
      </p:sp>
    </p:spTree>
    <p:extLst>
      <p:ext uri="{BB962C8B-B14F-4D97-AF65-F5344CB8AC3E}">
        <p14:creationId xmlns:p14="http://schemas.microsoft.com/office/powerpoint/2010/main" val="2519018383"/>
      </p:ext>
    </p:extLst>
  </p:cSld>
  <p:clrMapOvr>
    <a:masterClrMapping/>
  </p:clrMapOvr>
</p:sld>
</file>

<file path=ppt/theme/theme1.xml><?xml version="1.0" encoding="utf-8"?>
<a:theme xmlns:a="http://schemas.openxmlformats.org/drawingml/2006/main" name="Session_1_3_G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ession_1_3_G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K_Open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K_Focus">
  <a:themeElements>
    <a:clrScheme name="Custom 3">
      <a:dk1>
        <a:srgbClr val="000000"/>
      </a:dk1>
      <a:lt1>
        <a:srgbClr val="FFFFFF"/>
      </a:lt1>
      <a:dk2>
        <a:srgbClr val="17529D"/>
      </a:dk2>
      <a:lt2>
        <a:srgbClr val="E7E6E6"/>
      </a:lt2>
      <a:accent1>
        <a:srgbClr val="107499"/>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DD6838B8E4ED4D97B4119C1F57964B" ma:contentTypeVersion="19" ma:contentTypeDescription="Create a new document." ma:contentTypeScope="" ma:versionID="7b4d4242a4f0aaf627d6b0362b8cdf41">
  <xsd:schema xmlns:xsd="http://www.w3.org/2001/XMLSchema" xmlns:xs="http://www.w3.org/2001/XMLSchema" xmlns:p="http://schemas.microsoft.com/office/2006/metadata/properties" xmlns:ns1="http://schemas.microsoft.com/sharepoint/v3" xmlns:ns2="4a536345-3f6c-461a-b183-bbdda499d257" xmlns:ns3="b710a3ed-4979-4661-9a90-2a45d351e80e" targetNamespace="http://schemas.microsoft.com/office/2006/metadata/properties" ma:root="true" ma:fieldsID="e8e66911d2a7c248a2ff722157b4894b" ns1:_="" ns2:_="" ns3:_="">
    <xsd:import namespace="http://schemas.microsoft.com/sharepoint/v3"/>
    <xsd:import namespace="4a536345-3f6c-461a-b183-bbdda499d257"/>
    <xsd:import namespace="b710a3ed-4979-4661-9a90-2a45d351e8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Note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36345-3f6c-461a-b183-bbdda499d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s" ma:index="14" nillable="true" ma:displayName="Notes" ma:format="Dropdown" ma:internalName="Notes">
      <xsd:simpleType>
        <xsd:union memberTypes="dms:Text">
          <xsd:simpleType>
            <xsd:restriction base="dms:Choice">
              <xsd:enumeration value="Choice 1"/>
              <xsd:enumeration value="Choice 2"/>
              <xsd:enumeration value="Choice 3"/>
            </xsd:restriction>
          </xsd:simpleType>
        </xsd:un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710a3ed-4979-4661-9a90-2a45d351e8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5df0f7c-c064-45d8-abb3-53c1c3ddb3c5}" ma:internalName="TaxCatchAll" ma:showField="CatchAllData" ma:web="b710a3ed-4979-4661-9a90-2a45d351e8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710a3ed-4979-4661-9a90-2a45d351e80e">
      <UserInfo>
        <DisplayName>Alexis Hatcher</DisplayName>
        <AccountId>6</AccountId>
        <AccountType/>
      </UserInfo>
      <UserInfo>
        <DisplayName>Heatherlyn Ames</DisplayName>
        <AccountId>1205</AccountId>
        <AccountType/>
      </UserInfo>
      <UserInfo>
        <DisplayName>Shannon Stanton</DisplayName>
        <AccountId>139</AccountId>
        <AccountType/>
      </UserInfo>
      <UserInfo>
        <DisplayName>Julia Pearlman</DisplayName>
        <AccountId>4818</AccountId>
        <AccountType/>
      </UserInfo>
      <UserInfo>
        <DisplayName>Tyler Krentz</DisplayName>
        <AccountId>10728</AccountId>
        <AccountType/>
      </UserInfo>
    </SharedWithUsers>
    <Notes xmlns="4a536345-3f6c-461a-b183-bbdda499d257" xsi:nil="true"/>
    <_ip_UnifiedCompliancePolicyUIAction xmlns="http://schemas.microsoft.com/sharepoint/v3" xsi:nil="true"/>
    <_ip_UnifiedCompliancePolicyProperties xmlns="http://schemas.microsoft.com/sharepoint/v3" xsi:nil="true"/>
    <lcf76f155ced4ddcb4097134ff3c332f xmlns="4a536345-3f6c-461a-b183-bbdda499d257">
      <Terms xmlns="http://schemas.microsoft.com/office/infopath/2007/PartnerControls"/>
    </lcf76f155ced4ddcb4097134ff3c332f>
    <TaxCatchAll xmlns="b710a3ed-4979-4661-9a90-2a45d351e80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D217C9-2940-4E5C-978A-3ACDE6121C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536345-3f6c-461a-b183-bbdda499d257"/>
    <ds:schemaRef ds:uri="b710a3ed-4979-4661-9a90-2a45d351e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861963-F88A-4078-9CC1-BE4DF6922FBF}">
  <ds:schemaRefs>
    <ds:schemaRef ds:uri="4a536345-3f6c-461a-b183-bbdda499d257"/>
    <ds:schemaRef ds:uri="b710a3ed-4979-4661-9a90-2a45d351e8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83D280A-F568-4485-BD45-332497A36F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3151</TotalTime>
  <Words>1662</Words>
  <Application>Microsoft Macintosh PowerPoint</Application>
  <PresentationFormat>On-screen Show (4:3)</PresentationFormat>
  <Paragraphs>242</Paragraphs>
  <Slides>21</Slides>
  <Notes>21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21</vt:i4>
      </vt:variant>
    </vt:vector>
  </HeadingPairs>
  <TitlesOfParts>
    <vt:vector size="34" baseType="lpstr">
      <vt:lpstr>Arial</vt:lpstr>
      <vt:lpstr>AvenirForCA</vt:lpstr>
      <vt:lpstr>AvenirForCA-Bold</vt:lpstr>
      <vt:lpstr>AvenirForCA-DemiBold</vt:lpstr>
      <vt:lpstr>AvenirForCA-DemiBoldIt</vt:lpstr>
      <vt:lpstr>AvenirForCA-Italic</vt:lpstr>
      <vt:lpstr>Calibri</vt:lpstr>
      <vt:lpstr>Century Gothic</vt:lpstr>
      <vt:lpstr>Times New Roman</vt:lpstr>
      <vt:lpstr>Session_1_3_GREEN</vt:lpstr>
      <vt:lpstr>1_Session_1_3_GREEN</vt:lpstr>
      <vt:lpstr>GK_Openers</vt:lpstr>
      <vt:lpstr>GK_Focus</vt:lpstr>
      <vt:lpstr>Week 27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Michaud</dc:creator>
  <cp:lastModifiedBy>Sarah Poff</cp:lastModifiedBy>
  <cp:revision>35</cp:revision>
  <cp:lastPrinted>2019-07-31T17:10:30Z</cp:lastPrinted>
  <dcterms:created xsi:type="dcterms:W3CDTF">2019-06-29T20:30:13Z</dcterms:created>
  <dcterms:modified xsi:type="dcterms:W3CDTF">2022-06-27T17:23:22Z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0x0101009DDD6838B8E4ED4D97B4119C1F57964B</vt:lpwstr>
  </property>
  <property fmtid="{D5CDD505-2E9C-101B-9397-08002B2CF9AE}" pid="3" name="MediaServiceImageTags">
    <vt:lpwstr/>
  </property>
</Properties>
</file>