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customXml/itemProps2.xml" ContentType="application/vnd.openxmlformats-officedocument.customXmlProperties+xml"/>
  <Override PartName="/docProps/app.xml" ContentType="application/vnd.openxmlformats-officedocument.extended-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 id="2147483729" r:id="rId4"/>
    <p:sldMasterId id="2147483740" r:id="rId5"/>
  </p:sldMasterIdLst>
  <p:notesMasterIdLst>
    <p:notesMasterId r:id="rId28"/>
  </p:notesMasterIdLst>
  <p:sldIdLst>
    <p:sldId id="376" r:id="rId6"/>
    <p:sldId id="388" r:id="rId7"/>
    <p:sldId id="389" r:id="rId8"/>
    <p:sldId id="414" r:id="rId9"/>
    <p:sldId id="415" r:id="rId10"/>
    <p:sldId id="416"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406" r:id="rId25"/>
    <p:sldId id="412" r:id="rId26"/>
    <p:sldId id="41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322519-86F2-7AFE-73CE-5285C4E0CFC6}" name="Erin Michaud" initials="EM" userId="S::emichaud@cainc.com::dd13a7d8-c595-4019-89d1-4debf2ae86f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177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95"/>
    <p:restoredTop sz="86544"/>
  </p:normalViewPr>
  <p:slideViewPr>
    <p:cSldViewPr snapToGrid="0">
      <p:cViewPr varScale="1">
        <p:scale>
          <a:sx n="92" d="100"/>
          <a:sy n="92" d="100"/>
        </p:scale>
        <p:origin x="368" y="192"/>
      </p:cViewPr>
      <p:guideLst/>
    </p:cSldViewPr>
  </p:slideViewPr>
  <p:outlineViewPr>
    <p:cViewPr>
      <p:scale>
        <a:sx n="33" d="100"/>
        <a:sy n="33" d="100"/>
      </p:scale>
      <p:origin x="0" y="-2272"/>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1.xml"/><Relationship Id="rId21" Type="http://schemas.openxmlformats.org/officeDocument/2006/relationships/slide" Target="slides/slide16.xml"/><Relationship Id="rId34"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F66EB-8956-E343-AF73-8646FE3CAD72}" type="datetimeFigureOut">
              <a:rPr lang="en-US" smtClean="0"/>
              <a:t>1/24/23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548C09-F240-6747-9A42-29B9B9902249}" type="slidenum">
              <a:rPr lang="en-US" smtClean="0"/>
              <a:t>‹#›</a:t>
            </a:fld>
            <a:endParaRPr lang="en-US"/>
          </a:p>
        </p:txBody>
      </p:sp>
    </p:spTree>
    <p:extLst>
      <p:ext uri="{BB962C8B-B14F-4D97-AF65-F5344CB8AC3E}">
        <p14:creationId xmlns:p14="http://schemas.microsoft.com/office/powerpoint/2010/main" val="2515174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latin typeface="+mn-lt"/>
              </a:rPr>
              <a:t>Purpose</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Develop</a:t>
            </a:r>
            <a:r>
              <a:rPr lang="en-US" sz="1200" b="0" kern="1200" dirty="0">
                <a:solidFill>
                  <a:schemeClr val="tx1"/>
                </a:solidFill>
                <a:effectLst/>
                <a:latin typeface="+mn-lt"/>
                <a:ea typeface="+mn-ea"/>
                <a:cs typeface="+mn-cs"/>
              </a:rPr>
              <a:t> understanding of one-to-one matching to compare groups.</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Recognize</a:t>
            </a:r>
            <a:r>
              <a:rPr lang="en-US" sz="1200" b="0" kern="1200" dirty="0">
                <a:solidFill>
                  <a:schemeClr val="tx1"/>
                </a:solidFill>
                <a:effectLst/>
                <a:latin typeface="+mn-lt"/>
                <a:ea typeface="+mn-ea"/>
                <a:cs typeface="+mn-cs"/>
              </a:rPr>
              <a:t> that a group has more when, after matching, that group has objects left over.</a:t>
            </a:r>
          </a:p>
          <a:p>
            <a:pPr marL="0" indent="0">
              <a:buFont typeface="Arial" panose="020B0604020202020204" pitchFamily="34" charset="0"/>
              <a:buNone/>
            </a:pPr>
            <a:endParaRPr lang="en-US" dirty="0">
              <a:solidFill>
                <a:schemeClr val="tx1"/>
              </a:solidFill>
            </a:endParaRPr>
          </a:p>
          <a:p>
            <a:pPr marL="0" indent="0">
              <a:buFont typeface="Arial" panose="020B0604020202020204" pitchFamily="34" charset="0"/>
              <a:buNone/>
            </a:pPr>
            <a:r>
              <a:rPr lang="en-US" b="1" dirty="0">
                <a:solidFill>
                  <a:schemeClr val="tx1"/>
                </a:solidFill>
              </a:rPr>
              <a:t>Math Toolkit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Make available for use at any time in the lesson:</a:t>
            </a:r>
          </a:p>
          <a:p>
            <a:pPr marL="171450" indent="-171450">
              <a:buFont typeface="Arial" panose="020B0604020202020204" pitchFamily="34" charset="0"/>
              <a:buChar char="•"/>
            </a:pPr>
            <a:r>
              <a:rPr lang="en-US" dirty="0">
                <a:solidFill>
                  <a:schemeClr val="tx1"/>
                </a:solidFill>
              </a:rPr>
              <a:t>Counters</a:t>
            </a:r>
          </a:p>
          <a:p>
            <a:pPr marL="171450" indent="-171450">
              <a:buFont typeface="Arial" panose="020B0604020202020204" pitchFamily="34" charset="0"/>
              <a:buChar char="•"/>
            </a:pPr>
            <a:r>
              <a:rPr lang="en-US" dirty="0">
                <a:solidFill>
                  <a:schemeClr val="tx1"/>
                </a:solidFill>
              </a:rPr>
              <a:t>Connecting cubes</a:t>
            </a:r>
          </a:p>
          <a:p>
            <a:pPr marL="171450" indent="-171450">
              <a:buFont typeface="Arial" panose="020B0604020202020204" pitchFamily="34" charset="0"/>
              <a:buChar char="•"/>
            </a:pPr>
            <a:r>
              <a:rPr lang="en-US" dirty="0">
                <a:solidFill>
                  <a:schemeClr val="tx1"/>
                </a:solidFill>
              </a:rPr>
              <a:t>5-Frames </a:t>
            </a:r>
            <a:r>
              <a:rPr lang="en-US" dirty="0" err="1">
                <a:solidFill>
                  <a:schemeClr val="tx1"/>
                </a:solidFill>
              </a:rPr>
              <a:t>Workmat</a:t>
            </a:r>
            <a:endParaRPr lang="en-US" dirty="0">
              <a:solidFill>
                <a:schemeClr val="tx1"/>
              </a:solidFill>
            </a:endParaRPr>
          </a:p>
          <a:p>
            <a:pPr marL="0" indent="0">
              <a:buFont typeface="Arial" panose="020B0604020202020204" pitchFamily="34" charset="0"/>
              <a:buNone/>
            </a:pPr>
            <a:endParaRPr lang="en-US" dirty="0">
              <a:solidFill>
                <a:schemeClr val="tx1"/>
              </a:solidFill>
            </a:endParaRPr>
          </a:p>
        </p:txBody>
      </p:sp>
      <p:sp>
        <p:nvSpPr>
          <p:cNvPr id="4" name="Slide Number Placeholder 3"/>
          <p:cNvSpPr>
            <a:spLocks noGrp="1"/>
          </p:cNvSpPr>
          <p:nvPr>
            <p:ph type="sldNum" sz="quarter" idx="5"/>
          </p:nvPr>
        </p:nvSpPr>
        <p:spPr/>
        <p:txBody>
          <a:bodyPr/>
          <a:lstStyle/>
          <a:p>
            <a:fld id="{3C548C09-F240-6747-9A42-29B9B9902249}" type="slidenum">
              <a:rPr lang="en-US" smtClean="0"/>
              <a:t>1</a:t>
            </a:fld>
            <a:endParaRPr lang="en-US"/>
          </a:p>
        </p:txBody>
      </p:sp>
    </p:spTree>
    <p:extLst>
      <p:ext uri="{BB962C8B-B14F-4D97-AF65-F5344CB8AC3E}">
        <p14:creationId xmlns:p14="http://schemas.microsoft.com/office/powerpoint/2010/main" val="3904535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Try-Discuss-Connect – </a:t>
            </a:r>
            <a:r>
              <a:rPr lang="en-US" sz="1200" kern="1200" dirty="0">
                <a:solidFill>
                  <a:schemeClr val="tx1"/>
                </a:solidFill>
                <a:effectLst/>
                <a:latin typeface="+mn-lt"/>
                <a:ea typeface="+mn-ea"/>
                <a:cs typeface="+mn-cs"/>
              </a:rPr>
              <a:t>Teacher’s Guide page 97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How can you compare two groups?</a:t>
            </a:r>
          </a:p>
          <a:p>
            <a:endParaRPr lang="en-US" dirty="0">
              <a:solidFill>
                <a:schemeClr val="tx1"/>
              </a:solidFill>
            </a:endParaRPr>
          </a:p>
          <a:p>
            <a:r>
              <a:rPr lang="en-US" b="1" dirty="0">
                <a:solidFill>
                  <a:schemeClr val="tx1"/>
                </a:solidFill>
              </a:rPr>
              <a:t>Connect It</a:t>
            </a:r>
          </a:p>
          <a:p>
            <a:r>
              <a:rPr lang="en-US" dirty="0">
                <a:solidFill>
                  <a:schemeClr val="tx1"/>
                </a:solidFill>
              </a:rPr>
              <a:t>Help children recognize that you can match objects to compare groups.</a:t>
            </a:r>
          </a:p>
          <a:p>
            <a:pPr marL="0" indent="0">
              <a:buFont typeface="Arial" panose="020B0604020202020204" pitchFamily="34" charset="0"/>
              <a:buNone/>
            </a:pPr>
            <a:endParaRPr lang="en-US" i="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ASK: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How does matching the objects show which group has more?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C548C09-F240-6747-9A42-29B9B9902249}" type="slidenum">
              <a:rPr lang="en-US" smtClean="0"/>
              <a:t>10</a:t>
            </a:fld>
            <a:endParaRPr lang="en-US"/>
          </a:p>
        </p:txBody>
      </p:sp>
    </p:spTree>
    <p:extLst>
      <p:ext uri="{BB962C8B-B14F-4D97-AF65-F5344CB8AC3E}">
        <p14:creationId xmlns:p14="http://schemas.microsoft.com/office/powerpoint/2010/main" val="2381327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kern="1200" dirty="0">
                <a:solidFill>
                  <a:schemeClr val="tx1"/>
                </a:solidFill>
                <a:effectLst/>
                <a:latin typeface="+mn-lt"/>
                <a:ea typeface="+mn-ea"/>
                <a:cs typeface="Calibri" panose="020F0502020204030204" pitchFamily="34" charset="0"/>
              </a:rPr>
              <a:t>Connect to Culture – </a:t>
            </a:r>
            <a:r>
              <a:rPr lang="en-PH" sz="1200" kern="1200" dirty="0">
                <a:solidFill>
                  <a:schemeClr val="tx1"/>
                </a:solidFill>
                <a:effectLst/>
                <a:latin typeface="+mn-lt"/>
                <a:ea typeface="+mn-ea"/>
                <a:cs typeface="Calibri" panose="020F0502020204030204" pitchFamily="34" charset="0"/>
              </a:rPr>
              <a:t>Teacher’s Guide page 94b</a:t>
            </a:r>
            <a:endParaRPr lang="en-US" dirty="0">
              <a:solidFill>
                <a:schemeClr val="tx1"/>
              </a:solidFill>
              <a:latin typeface="+mn-lt"/>
            </a:endParaRPr>
          </a:p>
          <a:p>
            <a:endParaRPr lang="en-US" dirty="0">
              <a:solidFill>
                <a:schemeClr val="tx1"/>
              </a:solidFill>
              <a:latin typeface="+mn-lt"/>
            </a:endParaRPr>
          </a:p>
          <a:p>
            <a:r>
              <a:rPr lang="en-US" dirty="0">
                <a:solidFill>
                  <a:schemeClr val="tx1"/>
                </a:solidFill>
                <a:latin typeface="+mn-lt"/>
              </a:rPr>
              <a:t>Show children the slide to launch a discussion.</a:t>
            </a:r>
          </a:p>
          <a:p>
            <a:endParaRPr lang="en-US" dirty="0">
              <a:solidFill>
                <a:schemeClr val="tx1"/>
              </a:solidFill>
              <a:latin typeface="+mn-lt"/>
            </a:endParaRPr>
          </a:p>
          <a:p>
            <a:r>
              <a:rPr lang="en-US" b="1" dirty="0">
                <a:solidFill>
                  <a:schemeClr val="tx1"/>
                </a:solidFill>
                <a:latin typeface="+mn-lt"/>
              </a:rPr>
              <a:t>SAY:</a:t>
            </a:r>
            <a:r>
              <a:rPr lang="en-US" dirty="0">
                <a:solidFill>
                  <a:schemeClr val="tx1"/>
                </a:solidFill>
                <a:latin typeface="+mn-lt"/>
              </a:rPr>
              <a:t> </a:t>
            </a:r>
            <a:r>
              <a:rPr lang="en-US" i="1" dirty="0">
                <a:solidFill>
                  <a:schemeClr val="tx1"/>
                </a:solidFill>
                <a:latin typeface="+mn-lt"/>
              </a:rPr>
              <a:t>Outdoor markets can be big or small. Sometimes people put things they no longer want in their yard or garage and sell them to others who are happy to have them.</a:t>
            </a:r>
          </a:p>
          <a:p>
            <a:endParaRPr lang="en-US" dirty="0">
              <a:solidFill>
                <a:schemeClr val="tx1"/>
              </a:solidFill>
              <a:latin typeface="+mn-lt"/>
            </a:endParaRPr>
          </a:p>
          <a:p>
            <a:r>
              <a:rPr lang="en-US" b="1" dirty="0">
                <a:solidFill>
                  <a:schemeClr val="tx1"/>
                </a:solidFill>
                <a:latin typeface="+mn-lt"/>
              </a:rPr>
              <a:t>ASK:</a:t>
            </a:r>
            <a:r>
              <a:rPr lang="en-US" dirty="0">
                <a:solidFill>
                  <a:schemeClr val="tx1"/>
                </a:solidFill>
                <a:latin typeface="+mn-lt"/>
              </a:rPr>
              <a:t> </a:t>
            </a:r>
            <a:r>
              <a:rPr lang="en-US" i="1" dirty="0">
                <a:solidFill>
                  <a:schemeClr val="tx1"/>
                </a:solidFill>
                <a:latin typeface="+mn-lt"/>
              </a:rPr>
              <a:t>Have you ever been to a garage sale or a yard sale? What did you see there?</a:t>
            </a:r>
          </a:p>
          <a:p>
            <a:r>
              <a:rPr lang="en-US" dirty="0">
                <a:solidFill>
                  <a:schemeClr val="tx1"/>
                </a:solidFill>
                <a:latin typeface="+mn-lt"/>
              </a:rPr>
              <a:t>Invite children to share what they see for sale in the slide, noting any objects that there are more than one of. </a:t>
            </a:r>
          </a:p>
          <a:p>
            <a:endParaRPr lang="en-US" dirty="0">
              <a:solidFill>
                <a:schemeClr val="tx1"/>
              </a:solidFill>
              <a:latin typeface="+mn-lt"/>
            </a:endParaRPr>
          </a:p>
          <a:p>
            <a:r>
              <a:rPr lang="en-US" b="1" dirty="0">
                <a:solidFill>
                  <a:schemeClr val="tx1"/>
                </a:solidFill>
                <a:latin typeface="+mn-lt"/>
              </a:rPr>
              <a:t>ASK:</a:t>
            </a:r>
            <a:r>
              <a:rPr lang="en-US" dirty="0">
                <a:solidFill>
                  <a:schemeClr val="tx1"/>
                </a:solidFill>
                <a:latin typeface="+mn-lt"/>
              </a:rPr>
              <a:t> </a:t>
            </a:r>
            <a:r>
              <a:rPr lang="en-US" i="1" dirty="0">
                <a:solidFill>
                  <a:schemeClr val="tx1"/>
                </a:solidFill>
                <a:latin typeface="+mn-lt"/>
              </a:rPr>
              <a:t>If you went to this garage sale, what would you like to take home? Why?</a:t>
            </a:r>
          </a:p>
          <a:p>
            <a:endParaRPr lang="en-US" dirty="0">
              <a:solidFill>
                <a:schemeClr val="tx1"/>
              </a:solidFill>
              <a:latin typeface="+mn-lt"/>
            </a:endParaRPr>
          </a:p>
        </p:txBody>
      </p:sp>
      <p:sp>
        <p:nvSpPr>
          <p:cNvPr id="4" name="Slide Number Placeholder 3"/>
          <p:cNvSpPr>
            <a:spLocks noGrp="1"/>
          </p:cNvSpPr>
          <p:nvPr>
            <p:ph type="sldNum" sz="quarter" idx="5"/>
          </p:nvPr>
        </p:nvSpPr>
        <p:spPr/>
        <p:txBody>
          <a:bodyPr/>
          <a:lstStyle/>
          <a:p>
            <a:fld id="{3C548C09-F240-6747-9A42-29B9B9902249}" type="slidenum">
              <a:rPr lang="en-US" smtClean="0"/>
              <a:t>11</a:t>
            </a:fld>
            <a:endParaRPr lang="en-US"/>
          </a:p>
        </p:txBody>
      </p:sp>
    </p:spTree>
    <p:extLst>
      <p:ext uri="{BB962C8B-B14F-4D97-AF65-F5344CB8AC3E}">
        <p14:creationId xmlns:p14="http://schemas.microsoft.com/office/powerpoint/2010/main" val="3292807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Apply It –</a:t>
            </a:r>
            <a:r>
              <a:rPr lang="en-US" sz="1200" kern="1200" dirty="0">
                <a:solidFill>
                  <a:schemeClr val="tx1"/>
                </a:solidFill>
                <a:effectLst/>
                <a:latin typeface="+mn-lt"/>
                <a:ea typeface="+mn-ea"/>
                <a:cs typeface="+mn-cs"/>
              </a:rPr>
              <a:t> Teacher’s Guide page 98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How can you use objects to compare numbers?</a:t>
            </a:r>
          </a:p>
          <a:p>
            <a:endParaRPr lang="en-US" b="1" dirty="0">
              <a:solidFill>
                <a:schemeClr val="tx1"/>
              </a:solidFill>
            </a:endParaRPr>
          </a:p>
          <a:p>
            <a:r>
              <a:rPr lang="en-US" b="1" u="sng" dirty="0">
                <a:solidFill>
                  <a:schemeClr val="tx1"/>
                </a:solidFill>
              </a:rPr>
              <a:t>Counter Compare Activity</a:t>
            </a:r>
          </a:p>
          <a:p>
            <a:endParaRPr lang="en-US" dirty="0">
              <a:solidFill>
                <a:schemeClr val="tx1"/>
              </a:solidFill>
            </a:endParaRPr>
          </a:p>
          <a:p>
            <a:r>
              <a:rPr lang="en-US" sz="1200" b="1" kern="1200" dirty="0">
                <a:solidFill>
                  <a:schemeClr val="tx1"/>
                </a:solidFill>
                <a:effectLst/>
                <a:latin typeface="+mn-lt"/>
                <a:ea typeface="+mn-ea"/>
                <a:cs typeface="+mn-cs"/>
              </a:rPr>
              <a:t>Materials </a:t>
            </a:r>
            <a:r>
              <a:rPr lang="en-US" sz="1200" b="0" kern="1200" dirty="0">
                <a:solidFill>
                  <a:schemeClr val="tx1"/>
                </a:solidFill>
                <a:effectLst/>
                <a:latin typeface="+mn-lt"/>
                <a:ea typeface="+mn-ea"/>
                <a:cs typeface="+mn-cs"/>
              </a:rPr>
              <a:t>(per pair)</a:t>
            </a:r>
            <a:endParaRPr lang="en-US"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solidFill>
                  <a:schemeClr val="tx1"/>
                </a:solidFill>
              </a:rPr>
              <a:t>Two-color counters (20)</a:t>
            </a:r>
          </a:p>
          <a:p>
            <a:pPr marL="171450" indent="-171450">
              <a:buFont typeface="Arial" panose="020B0604020202020204" pitchFamily="34" charset="0"/>
              <a:buChar char="•"/>
            </a:pPr>
            <a:r>
              <a:rPr lang="en-US" dirty="0">
                <a:solidFill>
                  <a:schemeClr val="tx1"/>
                </a:solidFill>
              </a:rPr>
              <a:t>Number and Dot Row Cards (2 sets, Numbers 0 to 5)</a:t>
            </a:r>
          </a:p>
          <a:p>
            <a:pPr marL="0" indent="0">
              <a:buFont typeface="Arial" panose="020B0604020202020204" pitchFamily="34" charset="0"/>
              <a:buNone/>
            </a:pPr>
            <a:endParaRPr lang="en-US" dirty="0">
              <a:solidFill>
                <a:schemeClr val="tx1"/>
              </a:solidFill>
            </a:endParaRPr>
          </a:p>
          <a:p>
            <a:pPr marL="0" indent="0">
              <a:buFont typeface="Arial" panose="020B0604020202020204" pitchFamily="34" charset="0"/>
              <a:buNone/>
            </a:pPr>
            <a:r>
              <a:rPr lang="en-US" b="1" dirty="0">
                <a:solidFill>
                  <a:schemeClr val="tx1"/>
                </a:solidFill>
              </a:rPr>
              <a:t>Preparation: </a:t>
            </a:r>
            <a:r>
              <a:rPr lang="en-US" dirty="0">
                <a:solidFill>
                  <a:schemeClr val="tx1"/>
                </a:solidFill>
              </a:rPr>
              <a:t>Give each pair 20 two-color counters and a stack of Number and Dot Row Cards (2 sets mixed together).</a:t>
            </a:r>
          </a:p>
          <a:p>
            <a:pPr marL="0" indent="0">
              <a:buFont typeface="Arial" panose="020B0604020202020204" pitchFamily="34" charset="0"/>
              <a:buNone/>
            </a:pPr>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3C548C09-F240-6747-9A42-29B9B9902249}" type="slidenum">
              <a:rPr lang="en-US" smtClean="0"/>
              <a:t>12</a:t>
            </a:fld>
            <a:endParaRPr lang="en-US"/>
          </a:p>
        </p:txBody>
      </p:sp>
    </p:spTree>
    <p:extLst>
      <p:ext uri="{BB962C8B-B14F-4D97-AF65-F5344CB8AC3E}">
        <p14:creationId xmlns:p14="http://schemas.microsoft.com/office/powerpoint/2010/main" val="896115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Apply It –</a:t>
            </a:r>
            <a:r>
              <a:rPr lang="en-US" sz="1200" kern="1200" dirty="0">
                <a:solidFill>
                  <a:schemeClr val="tx1"/>
                </a:solidFill>
                <a:effectLst/>
                <a:latin typeface="+mn-lt"/>
                <a:ea typeface="+mn-ea"/>
                <a:cs typeface="+mn-cs"/>
              </a:rPr>
              <a:t> Teacher’s Guide page 98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How can you use objects to compare numbers?</a:t>
            </a:r>
          </a:p>
          <a:p>
            <a:endParaRPr lang="en-US" b="1" dirty="0">
              <a:solidFill>
                <a:schemeClr val="tx1"/>
              </a:solidFill>
            </a:endParaRPr>
          </a:p>
          <a:p>
            <a:r>
              <a:rPr lang="en-US" b="1" u="sng" dirty="0">
                <a:solidFill>
                  <a:schemeClr val="tx1"/>
                </a:solidFill>
              </a:rPr>
              <a:t>Counter Compare Activity</a:t>
            </a:r>
          </a:p>
          <a:p>
            <a:r>
              <a:rPr lang="en-US" dirty="0">
                <a:solidFill>
                  <a:schemeClr val="tx1"/>
                </a:solidFill>
              </a:rPr>
              <a:t>This activity guides children to develop understanding of using one-to-one matching to compare groups.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How did matching help you know which player had more counters?</a:t>
            </a:r>
          </a:p>
          <a:p>
            <a:endParaRPr lang="en-US" dirty="0">
              <a:solidFill>
                <a:schemeClr val="tx1"/>
              </a:solidFill>
            </a:endParaRPr>
          </a:p>
          <a:p>
            <a:r>
              <a:rPr lang="en-US" sz="1200" b="1" kern="1200" dirty="0">
                <a:solidFill>
                  <a:schemeClr val="tx1"/>
                </a:solidFill>
                <a:effectLst/>
                <a:latin typeface="+mn-lt"/>
                <a:ea typeface="+mn-ea"/>
                <a:cs typeface="+mn-cs"/>
              </a:rPr>
              <a:t>Error Alert</a:t>
            </a:r>
          </a:p>
          <a:p>
            <a:r>
              <a:rPr lang="en-US" sz="1200" kern="1200" dirty="0">
                <a:solidFill>
                  <a:schemeClr val="tx1"/>
                </a:solidFill>
                <a:effectLst/>
                <a:latin typeface="+mn-lt"/>
                <a:ea typeface="+mn-ea"/>
                <a:cs typeface="+mn-cs"/>
              </a:rPr>
              <a:t>If the number of counters shown does not match the number on the card, encourage children to check their work by matching each dot on the card with one of their counters.</a:t>
            </a:r>
            <a:endParaRPr lang="en-US" sz="120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C548C09-F240-6747-9A42-29B9B9902249}" type="slidenum">
              <a:rPr lang="en-US" smtClean="0"/>
              <a:t>13</a:t>
            </a:fld>
            <a:endParaRPr lang="en-US"/>
          </a:p>
        </p:txBody>
      </p:sp>
    </p:spTree>
    <p:extLst>
      <p:ext uri="{BB962C8B-B14F-4D97-AF65-F5344CB8AC3E}">
        <p14:creationId xmlns:p14="http://schemas.microsoft.com/office/powerpoint/2010/main" val="2995139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5"/>
          </p:nvPr>
        </p:nvSpPr>
        <p:spPr/>
        <p:txBody>
          <a:bodyPr/>
          <a:lstStyle/>
          <a:p>
            <a:fld id="{3C548C09-F240-6747-9A42-29B9B9902249}" type="slidenum">
              <a:rPr lang="en-US" smtClean="0"/>
              <a:t>14</a:t>
            </a:fld>
            <a:endParaRPr lang="en-US"/>
          </a:p>
        </p:txBody>
      </p:sp>
    </p:spTree>
    <p:extLst>
      <p:ext uri="{BB962C8B-B14F-4D97-AF65-F5344CB8AC3E}">
        <p14:creationId xmlns:p14="http://schemas.microsoft.com/office/powerpoint/2010/main" val="3869581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548C09-F240-6747-9A42-29B9B9902249}" type="slidenum">
              <a:rPr lang="en-US" smtClean="0"/>
              <a:t>15</a:t>
            </a:fld>
            <a:endParaRPr lang="en-US"/>
          </a:p>
        </p:txBody>
      </p:sp>
    </p:spTree>
    <p:extLst>
      <p:ext uri="{BB962C8B-B14F-4D97-AF65-F5344CB8AC3E}">
        <p14:creationId xmlns:p14="http://schemas.microsoft.com/office/powerpoint/2010/main" val="6607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548C09-F240-6747-9A42-29B9B9902249}" type="slidenum">
              <a:rPr lang="en-US" smtClean="0"/>
              <a:t>16</a:t>
            </a:fld>
            <a:endParaRPr lang="en-US"/>
          </a:p>
        </p:txBody>
      </p:sp>
    </p:spTree>
    <p:extLst>
      <p:ext uri="{BB962C8B-B14F-4D97-AF65-F5344CB8AC3E}">
        <p14:creationId xmlns:p14="http://schemas.microsoft.com/office/powerpoint/2010/main" val="2563337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548C09-F240-6747-9A42-29B9B9902249}" type="slidenum">
              <a:rPr lang="en-US" smtClean="0"/>
              <a:t>17</a:t>
            </a:fld>
            <a:endParaRPr lang="en-US"/>
          </a:p>
        </p:txBody>
      </p:sp>
    </p:spTree>
    <p:extLst>
      <p:ext uri="{BB962C8B-B14F-4D97-AF65-F5344CB8AC3E}">
        <p14:creationId xmlns:p14="http://schemas.microsoft.com/office/powerpoint/2010/main" val="535846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548C09-F240-6747-9A42-29B9B9902249}" type="slidenum">
              <a:rPr lang="en-US" smtClean="0"/>
              <a:t>18</a:t>
            </a:fld>
            <a:endParaRPr lang="en-US"/>
          </a:p>
        </p:txBody>
      </p:sp>
    </p:spTree>
    <p:extLst>
      <p:ext uri="{BB962C8B-B14F-4D97-AF65-F5344CB8AC3E}">
        <p14:creationId xmlns:p14="http://schemas.microsoft.com/office/powerpoint/2010/main" val="2820970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5"/>
          </p:nvPr>
        </p:nvSpPr>
        <p:spPr/>
        <p:txBody>
          <a:bodyPr/>
          <a:lstStyle/>
          <a:p>
            <a:fld id="{3C548C09-F240-6747-9A42-29B9B9902249}" type="slidenum">
              <a:rPr lang="en-US" smtClean="0"/>
              <a:t>21</a:t>
            </a:fld>
            <a:endParaRPr lang="en-US"/>
          </a:p>
        </p:txBody>
      </p:sp>
    </p:spTree>
    <p:extLst>
      <p:ext uri="{BB962C8B-B14F-4D97-AF65-F5344CB8AC3E}">
        <p14:creationId xmlns:p14="http://schemas.microsoft.com/office/powerpoint/2010/main" val="1255106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START: Number Sense –</a:t>
            </a:r>
            <a:r>
              <a:rPr lang="en-US" dirty="0">
                <a:solidFill>
                  <a:schemeClr val="tx1"/>
                </a:solidFill>
              </a:rPr>
              <a:t> Teacher’s Guide page 97a</a:t>
            </a:r>
          </a:p>
          <a:p>
            <a:endParaRPr lang="en-US" dirty="0">
              <a:solidFill>
                <a:schemeClr val="tx1"/>
              </a:solidFill>
            </a:endParaRPr>
          </a:p>
          <a:p>
            <a:r>
              <a:rPr lang="en-US" b="1" dirty="0">
                <a:solidFill>
                  <a:schemeClr val="tx1"/>
                </a:solidFill>
              </a:rPr>
              <a:t>Show It Another Way</a:t>
            </a:r>
          </a:p>
          <a:p>
            <a:r>
              <a:rPr lang="en-US" sz="1200" b="1" i="0" kern="1200" dirty="0">
                <a:solidFill>
                  <a:schemeClr val="tx1"/>
                </a:solidFill>
                <a:effectLst/>
                <a:latin typeface="+mn-lt"/>
                <a:ea typeface="+mn-ea"/>
                <a:cs typeface="+mn-cs"/>
              </a:rPr>
              <a:t>ASK:</a:t>
            </a:r>
            <a:r>
              <a:rPr lang="en-US" sz="1200" b="1"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How can you show the number another way?</a:t>
            </a:r>
          </a:p>
          <a:p>
            <a:pPr marL="0" indent="0">
              <a:buFont typeface="Arial" panose="020B0604020202020204" pitchFamily="34" charset="0"/>
              <a:buNone/>
            </a:pPr>
            <a:endParaRPr lang="en-US" dirty="0">
              <a:solidFill>
                <a:schemeClr val="tx1"/>
              </a:solidFill>
            </a:endParaRPr>
          </a:p>
          <a:p>
            <a:r>
              <a:rPr lang="en-US" b="1" dirty="0">
                <a:solidFill>
                  <a:schemeClr val="tx1"/>
                </a:solidFill>
              </a:rPr>
              <a:t>Counting Tip</a:t>
            </a:r>
          </a:p>
          <a:p>
            <a:r>
              <a:rPr lang="en-US" b="1" dirty="0">
                <a:solidFill>
                  <a:schemeClr val="tx1"/>
                </a:solidFill>
              </a:rPr>
              <a:t>PASS AND COUNT </a:t>
            </a:r>
            <a:r>
              <a:rPr lang="en-US" b="0" dirty="0">
                <a:solidFill>
                  <a:schemeClr val="tx1"/>
                </a:solidFill>
              </a:rPr>
              <a:t>Have children count forward by 1s from 1 to 40 as they pass a bean bag around the circle. Then reverse direction and count backward from 10 to 0.</a:t>
            </a:r>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3C548C09-F240-6747-9A42-29B9B9902249}" type="slidenum">
              <a:rPr lang="en-US" smtClean="0"/>
              <a:t>2</a:t>
            </a:fld>
            <a:endParaRPr lang="en-US"/>
          </a:p>
        </p:txBody>
      </p:sp>
    </p:spTree>
    <p:extLst>
      <p:ext uri="{BB962C8B-B14F-4D97-AF65-F5344CB8AC3E}">
        <p14:creationId xmlns:p14="http://schemas.microsoft.com/office/powerpoint/2010/main" val="3260862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kern="1200" dirty="0">
                <a:solidFill>
                  <a:schemeClr val="tx1"/>
                </a:solidFill>
                <a:effectLst/>
                <a:latin typeface="+mn-lt"/>
                <a:ea typeface="+mn-ea"/>
                <a:cs typeface="Calibri" panose="020F0502020204030204" pitchFamily="34" charset="0"/>
              </a:rPr>
              <a:t>Connect to Culture – </a:t>
            </a:r>
            <a:r>
              <a:rPr lang="en-PH" sz="1200" kern="1200" dirty="0">
                <a:solidFill>
                  <a:schemeClr val="tx1"/>
                </a:solidFill>
                <a:effectLst/>
                <a:latin typeface="+mn-lt"/>
                <a:ea typeface="+mn-ea"/>
                <a:cs typeface="Calibri" panose="020F0502020204030204" pitchFamily="34" charset="0"/>
              </a:rPr>
              <a:t>Teacher’s Guide page 94b</a:t>
            </a:r>
            <a:endParaRPr lang="en-US" dirty="0">
              <a:solidFill>
                <a:schemeClr val="tx1"/>
              </a:solidFill>
              <a:latin typeface="+mn-lt"/>
            </a:endParaRPr>
          </a:p>
          <a:p>
            <a:endParaRPr lang="en-US" dirty="0">
              <a:solidFill>
                <a:schemeClr val="tx1"/>
              </a:solidFill>
              <a:latin typeface="+mn-lt"/>
            </a:endParaRPr>
          </a:p>
          <a:p>
            <a:r>
              <a:rPr lang="en-US" b="1" dirty="0">
                <a:solidFill>
                  <a:schemeClr val="tx1"/>
                </a:solidFill>
                <a:latin typeface="+mn-lt"/>
              </a:rPr>
              <a:t>ANYTIME DURING THE LESSON</a:t>
            </a:r>
          </a:p>
          <a:p>
            <a:r>
              <a:rPr lang="en-US" dirty="0">
                <a:solidFill>
                  <a:schemeClr val="tx1"/>
                </a:solidFill>
                <a:latin typeface="+mn-lt"/>
              </a:rPr>
              <a:t>During read-aloud or other whole class times, guide an exploration of different kinds of markets based on children’s questions and curiosity.</a:t>
            </a:r>
          </a:p>
          <a:p>
            <a:endParaRPr lang="en-US" dirty="0">
              <a:solidFill>
                <a:schemeClr val="tx1"/>
              </a:solidFill>
              <a:latin typeface="+mn-lt"/>
            </a:endParaRPr>
          </a:p>
          <a:p>
            <a:r>
              <a:rPr lang="en-US" dirty="0">
                <a:solidFill>
                  <a:schemeClr val="tx1"/>
                </a:solidFill>
                <a:latin typeface="+mn-lt"/>
              </a:rPr>
              <a:t>Show children the slide. </a:t>
            </a:r>
          </a:p>
          <a:p>
            <a:r>
              <a:rPr lang="en-US" b="1" dirty="0">
                <a:solidFill>
                  <a:schemeClr val="tx1"/>
                </a:solidFill>
                <a:latin typeface="+mn-lt"/>
              </a:rPr>
              <a:t>ASK: </a:t>
            </a:r>
            <a:r>
              <a:rPr lang="en-US" i="1" dirty="0">
                <a:solidFill>
                  <a:schemeClr val="tx1"/>
                </a:solidFill>
                <a:latin typeface="+mn-lt"/>
              </a:rPr>
              <a:t>What do you notice? How is this market the same or different from markets you have seen?</a:t>
            </a:r>
            <a:r>
              <a:rPr lang="en-US" dirty="0">
                <a:solidFill>
                  <a:schemeClr val="tx1"/>
                </a:solidFill>
                <a:latin typeface="+mn-lt"/>
              </a:rPr>
              <a:t> </a:t>
            </a:r>
          </a:p>
          <a:p>
            <a:r>
              <a:rPr lang="en-US" dirty="0">
                <a:solidFill>
                  <a:schemeClr val="tx1"/>
                </a:solidFill>
                <a:latin typeface="+mn-lt"/>
              </a:rPr>
              <a:t>Share that this is a market in Morocco, called a souk.</a:t>
            </a:r>
          </a:p>
          <a:p>
            <a:endParaRPr lang="en-US" dirty="0">
              <a:solidFill>
                <a:schemeClr val="tx1"/>
              </a:solidFill>
              <a:latin typeface="+mn-lt"/>
            </a:endParaRPr>
          </a:p>
          <a:p>
            <a:r>
              <a:rPr lang="en-US" b="1" dirty="0">
                <a:solidFill>
                  <a:schemeClr val="tx1"/>
                </a:solidFill>
                <a:latin typeface="+mn-lt"/>
              </a:rPr>
              <a:t>ASK: </a:t>
            </a:r>
            <a:r>
              <a:rPr lang="en-US" i="1" dirty="0">
                <a:solidFill>
                  <a:schemeClr val="tx1"/>
                </a:solidFill>
                <a:latin typeface="+mn-lt"/>
              </a:rPr>
              <a:t>What do you wonder? What questions do you have about markets where you live and in other places?</a:t>
            </a:r>
          </a:p>
          <a:p>
            <a:r>
              <a:rPr lang="en-US" dirty="0">
                <a:solidFill>
                  <a:schemeClr val="tx1"/>
                </a:solidFill>
                <a:latin typeface="+mn-lt"/>
              </a:rPr>
              <a:t>Use videos, online searches, books, and information from children and families to explore kinds of markets.</a:t>
            </a:r>
          </a:p>
          <a:p>
            <a:endParaRPr lang="en-US" dirty="0">
              <a:solidFill>
                <a:schemeClr val="tx1"/>
              </a:solidFill>
              <a:latin typeface="+mn-lt"/>
            </a:endParaRPr>
          </a:p>
        </p:txBody>
      </p:sp>
      <p:sp>
        <p:nvSpPr>
          <p:cNvPr id="4" name="Slide Number Placeholder 3"/>
          <p:cNvSpPr>
            <a:spLocks noGrp="1"/>
          </p:cNvSpPr>
          <p:nvPr>
            <p:ph type="sldNum" sz="quarter" idx="5"/>
          </p:nvPr>
        </p:nvSpPr>
        <p:spPr/>
        <p:txBody>
          <a:bodyPr/>
          <a:lstStyle/>
          <a:p>
            <a:fld id="{3C548C09-F240-6747-9A42-29B9B9902249}" type="slidenum">
              <a:rPr lang="en-US" smtClean="0"/>
              <a:t>22</a:t>
            </a:fld>
            <a:endParaRPr lang="en-US"/>
          </a:p>
        </p:txBody>
      </p:sp>
    </p:spTree>
    <p:extLst>
      <p:ext uri="{BB962C8B-B14F-4D97-AF65-F5344CB8AC3E}">
        <p14:creationId xmlns:p14="http://schemas.microsoft.com/office/powerpoint/2010/main" val="2502485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START: Number Sense –</a:t>
            </a:r>
            <a:r>
              <a:rPr lang="en-US" dirty="0">
                <a:solidFill>
                  <a:schemeClr val="tx1"/>
                </a:solidFill>
              </a:rPr>
              <a:t> Teacher’s Guide page 97a</a:t>
            </a:r>
          </a:p>
          <a:p>
            <a:endParaRPr lang="en-US" dirty="0">
              <a:solidFill>
                <a:schemeClr val="tx1"/>
              </a:solidFill>
            </a:endParaRPr>
          </a:p>
          <a:p>
            <a:r>
              <a:rPr lang="en-US" b="1" dirty="0">
                <a:solidFill>
                  <a:schemeClr val="tx1"/>
                </a:solidFill>
              </a:rPr>
              <a:t>Show It Another Way</a:t>
            </a:r>
          </a:p>
          <a:p>
            <a:r>
              <a:rPr lang="en-US" sz="1200" b="1" i="0" kern="1200" dirty="0">
                <a:solidFill>
                  <a:schemeClr val="tx1"/>
                </a:solidFill>
                <a:effectLst/>
                <a:latin typeface="+mn-lt"/>
                <a:ea typeface="+mn-ea"/>
                <a:cs typeface="+mn-cs"/>
              </a:rPr>
              <a:t>ASK:</a:t>
            </a:r>
            <a:r>
              <a:rPr lang="en-US" sz="1200" b="1"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How can you show the number another way?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Encourage children to use materials, fingers, or drawings.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Have children turn and talk about how they showed the number.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Listen and look for a variety of solutions for whole class sharing.</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Facilitate Whole Class Discussion</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number did you show? How did you show it?</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How is your partner’s way the same or different from yours?</a:t>
            </a:r>
          </a:p>
          <a:p>
            <a:pPr marL="0" indent="0">
              <a:buFont typeface="Arial" panose="020B0604020202020204" pitchFamily="34" charset="0"/>
              <a:buNone/>
            </a:pPr>
            <a:endParaRPr lang="en-US" dirty="0">
              <a:solidFill>
                <a:schemeClr val="tx1"/>
              </a:solidFill>
            </a:endParaRPr>
          </a:p>
        </p:txBody>
      </p:sp>
      <p:sp>
        <p:nvSpPr>
          <p:cNvPr id="4" name="Slide Number Placeholder 3"/>
          <p:cNvSpPr>
            <a:spLocks noGrp="1"/>
          </p:cNvSpPr>
          <p:nvPr>
            <p:ph type="sldNum" sz="quarter" idx="5"/>
          </p:nvPr>
        </p:nvSpPr>
        <p:spPr/>
        <p:txBody>
          <a:bodyPr/>
          <a:lstStyle/>
          <a:p>
            <a:fld id="{3C548C09-F240-6747-9A42-29B9B9902249}" type="slidenum">
              <a:rPr lang="en-US" smtClean="0"/>
              <a:t>3</a:t>
            </a:fld>
            <a:endParaRPr lang="en-US"/>
          </a:p>
        </p:txBody>
      </p:sp>
    </p:spTree>
    <p:extLst>
      <p:ext uri="{BB962C8B-B14F-4D97-AF65-F5344CB8AC3E}">
        <p14:creationId xmlns:p14="http://schemas.microsoft.com/office/powerpoint/2010/main" val="1232256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START: Number Sense –</a:t>
            </a:r>
            <a:r>
              <a:rPr lang="en-US" dirty="0">
                <a:solidFill>
                  <a:schemeClr val="tx1"/>
                </a:solidFill>
              </a:rPr>
              <a:t> Teacher’s Guide page 97a</a:t>
            </a:r>
          </a:p>
          <a:p>
            <a:endParaRPr lang="en-US" dirty="0">
              <a:solidFill>
                <a:schemeClr val="tx1"/>
              </a:solidFill>
            </a:endParaRPr>
          </a:p>
          <a:p>
            <a:r>
              <a:rPr lang="en-US" b="1" dirty="0">
                <a:solidFill>
                  <a:schemeClr val="tx1"/>
                </a:solidFill>
              </a:rPr>
              <a:t>Show It Another Way</a:t>
            </a:r>
          </a:p>
          <a:p>
            <a:r>
              <a:rPr lang="en-US" sz="1200" b="1" i="0" kern="1200" dirty="0">
                <a:solidFill>
                  <a:schemeClr val="tx1"/>
                </a:solidFill>
                <a:effectLst/>
                <a:latin typeface="+mn-lt"/>
                <a:ea typeface="+mn-ea"/>
                <a:cs typeface="+mn-cs"/>
              </a:rPr>
              <a:t>ASK:</a:t>
            </a:r>
            <a:r>
              <a:rPr lang="en-US" sz="1200" b="1"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How can you show the number another way?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Encourage children to use materials, fingers, or drawings.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Have children turn and talk about how they showed the number.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Listen and look for a variety of solutions for whole class sharing.</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Facilitate Whole Class Discussion</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number did you show? How did you show it?</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How is your partner’s way the same or different from yours?</a:t>
            </a:r>
          </a:p>
          <a:p>
            <a:pPr marL="0" indent="0">
              <a:buFont typeface="Arial" panose="020B0604020202020204" pitchFamily="34" charset="0"/>
              <a:buNone/>
            </a:pPr>
            <a:endParaRPr lang="en-US" dirty="0">
              <a:solidFill>
                <a:schemeClr val="tx1"/>
              </a:solidFill>
            </a:endParaRPr>
          </a:p>
        </p:txBody>
      </p:sp>
      <p:sp>
        <p:nvSpPr>
          <p:cNvPr id="4" name="Slide Number Placeholder 3"/>
          <p:cNvSpPr>
            <a:spLocks noGrp="1"/>
          </p:cNvSpPr>
          <p:nvPr>
            <p:ph type="sldNum" sz="quarter" idx="5"/>
          </p:nvPr>
        </p:nvSpPr>
        <p:spPr/>
        <p:txBody>
          <a:bodyPr/>
          <a:lstStyle/>
          <a:p>
            <a:fld id="{3C548C09-F240-6747-9A42-29B9B9902249}" type="slidenum">
              <a:rPr lang="en-US" smtClean="0"/>
              <a:t>4</a:t>
            </a:fld>
            <a:endParaRPr lang="en-US"/>
          </a:p>
        </p:txBody>
      </p:sp>
    </p:spTree>
    <p:extLst>
      <p:ext uri="{BB962C8B-B14F-4D97-AF65-F5344CB8AC3E}">
        <p14:creationId xmlns:p14="http://schemas.microsoft.com/office/powerpoint/2010/main" val="1776526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START: Number Sense –</a:t>
            </a:r>
            <a:r>
              <a:rPr lang="en-US" dirty="0">
                <a:solidFill>
                  <a:schemeClr val="tx1"/>
                </a:solidFill>
              </a:rPr>
              <a:t> Teacher’s Guide page 97a</a:t>
            </a:r>
          </a:p>
          <a:p>
            <a:endParaRPr lang="en-US" dirty="0">
              <a:solidFill>
                <a:schemeClr val="tx1"/>
              </a:solidFill>
            </a:endParaRPr>
          </a:p>
          <a:p>
            <a:r>
              <a:rPr lang="en-US" b="1" dirty="0">
                <a:solidFill>
                  <a:schemeClr val="tx1"/>
                </a:solidFill>
              </a:rPr>
              <a:t>Show It Another Way</a:t>
            </a:r>
          </a:p>
          <a:p>
            <a:r>
              <a:rPr lang="en-US" sz="1200" b="1" i="0" kern="1200" dirty="0">
                <a:solidFill>
                  <a:schemeClr val="tx1"/>
                </a:solidFill>
                <a:effectLst/>
                <a:latin typeface="+mn-lt"/>
                <a:ea typeface="+mn-ea"/>
                <a:cs typeface="+mn-cs"/>
              </a:rPr>
              <a:t>ASK:</a:t>
            </a:r>
            <a:r>
              <a:rPr lang="en-US" sz="1200" b="1"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How can you show the number another way?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Encourage children to use materials, fingers, or drawings.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Have children turn and talk about how they showed the number.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Listen and look for a variety of solutions for whole class sharing.</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Facilitate Whole Class Discussion</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number did you show? How did you show it?</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How is your partner’s way the same or different from yours?</a:t>
            </a:r>
          </a:p>
          <a:p>
            <a:pPr marL="0" indent="0">
              <a:buFont typeface="Arial" panose="020B0604020202020204" pitchFamily="34" charset="0"/>
              <a:buNone/>
            </a:pPr>
            <a:endParaRPr lang="en-US" dirty="0">
              <a:solidFill>
                <a:schemeClr val="tx1"/>
              </a:solidFill>
            </a:endParaRPr>
          </a:p>
        </p:txBody>
      </p:sp>
      <p:sp>
        <p:nvSpPr>
          <p:cNvPr id="4" name="Slide Number Placeholder 3"/>
          <p:cNvSpPr>
            <a:spLocks noGrp="1"/>
          </p:cNvSpPr>
          <p:nvPr>
            <p:ph type="sldNum" sz="quarter" idx="5"/>
          </p:nvPr>
        </p:nvSpPr>
        <p:spPr/>
        <p:txBody>
          <a:bodyPr/>
          <a:lstStyle/>
          <a:p>
            <a:fld id="{3C548C09-F240-6747-9A42-29B9B9902249}" type="slidenum">
              <a:rPr lang="en-US" smtClean="0"/>
              <a:t>5</a:t>
            </a:fld>
            <a:endParaRPr lang="en-US"/>
          </a:p>
        </p:txBody>
      </p:sp>
    </p:spTree>
    <p:extLst>
      <p:ext uri="{BB962C8B-B14F-4D97-AF65-F5344CB8AC3E}">
        <p14:creationId xmlns:p14="http://schemas.microsoft.com/office/powerpoint/2010/main" val="2182120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START: Number Sense –</a:t>
            </a:r>
            <a:r>
              <a:rPr lang="en-US" dirty="0">
                <a:solidFill>
                  <a:schemeClr val="tx1"/>
                </a:solidFill>
              </a:rPr>
              <a:t> Teacher’s Guide page 97a</a:t>
            </a:r>
          </a:p>
          <a:p>
            <a:endParaRPr lang="en-US" dirty="0">
              <a:solidFill>
                <a:schemeClr val="tx1"/>
              </a:solidFill>
            </a:endParaRPr>
          </a:p>
          <a:p>
            <a:r>
              <a:rPr lang="en-US" b="1" dirty="0">
                <a:solidFill>
                  <a:schemeClr val="tx1"/>
                </a:solidFill>
              </a:rPr>
              <a:t>Show It Another Way</a:t>
            </a:r>
          </a:p>
          <a:p>
            <a:r>
              <a:rPr lang="en-US" sz="1200" b="1" i="0" kern="1200" dirty="0">
                <a:solidFill>
                  <a:schemeClr val="tx1"/>
                </a:solidFill>
                <a:effectLst/>
                <a:latin typeface="+mn-lt"/>
                <a:ea typeface="+mn-ea"/>
                <a:cs typeface="+mn-cs"/>
              </a:rPr>
              <a:t>ASK:</a:t>
            </a:r>
            <a:r>
              <a:rPr lang="en-US" sz="1200" b="1"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How can you show the number another way?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Encourage children to use materials, fingers, or drawings.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Have children turn and talk about how they showed the number.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Listen and look for a variety of solutions for whole class sharing.</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Facilitate Whole Class Discussion</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number did you show? How did you show it?</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How is your partner’s way the same or different from yours?</a:t>
            </a:r>
          </a:p>
          <a:p>
            <a:pPr marL="0" indent="0">
              <a:buFont typeface="Arial" panose="020B0604020202020204" pitchFamily="34" charset="0"/>
              <a:buNone/>
            </a:pPr>
            <a:endParaRPr lang="en-US" dirty="0">
              <a:solidFill>
                <a:schemeClr val="tx1"/>
              </a:solidFill>
            </a:endParaRPr>
          </a:p>
        </p:txBody>
      </p:sp>
      <p:sp>
        <p:nvSpPr>
          <p:cNvPr id="4" name="Slide Number Placeholder 3"/>
          <p:cNvSpPr>
            <a:spLocks noGrp="1"/>
          </p:cNvSpPr>
          <p:nvPr>
            <p:ph type="sldNum" sz="quarter" idx="5"/>
          </p:nvPr>
        </p:nvSpPr>
        <p:spPr/>
        <p:txBody>
          <a:bodyPr/>
          <a:lstStyle/>
          <a:p>
            <a:fld id="{3C548C09-F240-6747-9A42-29B9B9902249}" type="slidenum">
              <a:rPr lang="en-US" smtClean="0"/>
              <a:t>6</a:t>
            </a:fld>
            <a:endParaRPr lang="en-US"/>
          </a:p>
        </p:txBody>
      </p:sp>
    </p:spTree>
    <p:extLst>
      <p:ext uri="{BB962C8B-B14F-4D97-AF65-F5344CB8AC3E}">
        <p14:creationId xmlns:p14="http://schemas.microsoft.com/office/powerpoint/2010/main" val="1045891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Try-Discuss-Connect – </a:t>
            </a:r>
            <a:r>
              <a:rPr lang="en-US" sz="1200" kern="1200" dirty="0">
                <a:solidFill>
                  <a:schemeClr val="tx1"/>
                </a:solidFill>
                <a:effectLst/>
                <a:latin typeface="+mn-lt"/>
                <a:ea typeface="+mn-ea"/>
                <a:cs typeface="+mn-cs"/>
              </a:rPr>
              <a:t>Teacher’s Guide page 97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How can you compare two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r>
              <a:rPr lang="en-US" b="1" dirty="0">
                <a:solidFill>
                  <a:schemeClr val="tx1"/>
                </a:solidFill>
              </a:rPr>
              <a:t>Math Toolkit</a:t>
            </a:r>
          </a:p>
          <a:p>
            <a:pPr marL="171450" indent="-171450">
              <a:buFont typeface="Arial" panose="020B0604020202020204" pitchFamily="34" charset="0"/>
              <a:buChar char="•"/>
            </a:pPr>
            <a:r>
              <a:rPr lang="en-US" dirty="0">
                <a:solidFill>
                  <a:schemeClr val="tx1"/>
                </a:solidFill>
              </a:rPr>
              <a:t>Counters</a:t>
            </a:r>
          </a:p>
          <a:p>
            <a:pPr marL="171450" indent="-171450">
              <a:buFont typeface="Arial" panose="020B0604020202020204" pitchFamily="34" charset="0"/>
              <a:buChar char="•"/>
            </a:pPr>
            <a:r>
              <a:rPr lang="en-US" dirty="0">
                <a:solidFill>
                  <a:schemeClr val="tx1"/>
                </a:solidFill>
              </a:rPr>
              <a:t>Connecting cubes</a:t>
            </a:r>
          </a:p>
          <a:p>
            <a:pPr marL="171450" indent="-171450">
              <a:buFont typeface="Arial" panose="020B0604020202020204" pitchFamily="34" charset="0"/>
              <a:buChar char="•"/>
            </a:pPr>
            <a:r>
              <a:rPr lang="en-US" dirty="0">
                <a:solidFill>
                  <a:schemeClr val="tx1"/>
                </a:solidFill>
              </a:rPr>
              <a:t>5-Frames </a:t>
            </a:r>
            <a:r>
              <a:rPr lang="en-US" dirty="0" err="1">
                <a:solidFill>
                  <a:schemeClr val="tx1"/>
                </a:solidFill>
              </a:rPr>
              <a:t>Workmat</a:t>
            </a:r>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3C548C09-F240-6747-9A42-29B9B9902249}" type="slidenum">
              <a:rPr lang="en-US" smtClean="0"/>
              <a:t>7</a:t>
            </a:fld>
            <a:endParaRPr lang="en-US"/>
          </a:p>
        </p:txBody>
      </p:sp>
    </p:spTree>
    <p:extLst>
      <p:ext uri="{BB962C8B-B14F-4D97-AF65-F5344CB8AC3E}">
        <p14:creationId xmlns:p14="http://schemas.microsoft.com/office/powerpoint/2010/main" val="3197694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Try-Discuss-Connect – </a:t>
            </a:r>
            <a:r>
              <a:rPr lang="en-US" sz="1200" kern="1200" dirty="0">
                <a:solidFill>
                  <a:schemeClr val="tx1"/>
                </a:solidFill>
                <a:effectLst/>
                <a:latin typeface="+mn-lt"/>
                <a:ea typeface="+mn-ea"/>
                <a:cs typeface="+mn-cs"/>
              </a:rPr>
              <a:t>Teacher’s Guide page 97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How can you compare two groups?</a:t>
            </a:r>
          </a:p>
          <a:p>
            <a:endParaRPr lang="en-US" dirty="0">
              <a:solidFill>
                <a:schemeClr val="tx1"/>
              </a:solidFill>
            </a:endParaRPr>
          </a:p>
          <a:p>
            <a:r>
              <a:rPr lang="en-US" b="1" dirty="0">
                <a:solidFill>
                  <a:schemeClr val="tx1"/>
                </a:solidFill>
              </a:rPr>
              <a:t>Try It</a:t>
            </a:r>
          </a:p>
          <a:p>
            <a:r>
              <a:rPr lang="en-US" dirty="0">
                <a:solidFill>
                  <a:schemeClr val="tx1"/>
                </a:solidFill>
              </a:rPr>
              <a:t>Read the problem aloud: </a:t>
            </a:r>
          </a:p>
          <a:p>
            <a:pPr marL="171450" indent="-171450">
              <a:buFont typeface="Arial" panose="020B0604020202020204" pitchFamily="34" charset="0"/>
              <a:buChar char="•"/>
            </a:pPr>
            <a:r>
              <a:rPr lang="en-US" i="1" dirty="0">
                <a:solidFill>
                  <a:schemeClr val="tx1"/>
                </a:solidFill>
              </a:rPr>
              <a:t>There are different kinds of toy dinosaurs at the market. Which group has more?</a:t>
            </a:r>
          </a:p>
          <a:p>
            <a:pPr marL="0" indent="0">
              <a:buFont typeface="Arial" panose="020B0604020202020204" pitchFamily="34" charset="0"/>
              <a:buNone/>
            </a:pPr>
            <a:endParaRPr lang="en-US" i="1" dirty="0">
              <a:solidFill>
                <a:schemeClr val="tx1"/>
              </a:solidFill>
            </a:endParaRPr>
          </a:p>
          <a:p>
            <a:pPr marL="0" indent="0">
              <a:buFont typeface="Arial" panose="020B0604020202020204" pitchFamily="34" charset="0"/>
              <a:buNone/>
            </a:pPr>
            <a:r>
              <a:rPr lang="en-US" dirty="0">
                <a:solidFill>
                  <a:schemeClr val="tx1"/>
                </a:solidFill>
              </a:rPr>
              <a:t>Use </a:t>
            </a:r>
            <a:r>
              <a:rPr lang="en-US" b="1" dirty="0">
                <a:solidFill>
                  <a:schemeClr val="tx1"/>
                </a:solidFill>
              </a:rPr>
              <a:t>Notice and Wonder</a:t>
            </a:r>
            <a:r>
              <a:rPr lang="en-US" dirty="0">
                <a:solidFill>
                  <a:schemeClr val="tx1"/>
                </a:solidFill>
              </a:rPr>
              <a:t> to help children make sense of the problem. Ensure children understand they should show a way to compare the dinosaurs in each group.</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3C548C09-F240-6747-9A42-29B9B9902249}" type="slidenum">
              <a:rPr lang="en-US" smtClean="0"/>
              <a:t>8</a:t>
            </a:fld>
            <a:endParaRPr lang="en-US"/>
          </a:p>
        </p:txBody>
      </p:sp>
    </p:spTree>
    <p:extLst>
      <p:ext uri="{BB962C8B-B14F-4D97-AF65-F5344CB8AC3E}">
        <p14:creationId xmlns:p14="http://schemas.microsoft.com/office/powerpoint/2010/main" val="1163498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Try-Discuss-Connect – </a:t>
            </a:r>
            <a:r>
              <a:rPr lang="en-US" sz="1200" kern="1200" dirty="0">
                <a:solidFill>
                  <a:schemeClr val="tx1"/>
                </a:solidFill>
                <a:effectLst/>
                <a:latin typeface="+mn-lt"/>
                <a:ea typeface="+mn-ea"/>
                <a:cs typeface="+mn-cs"/>
              </a:rPr>
              <a:t>Teacher’s Guide page 97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How can you compare two groups?</a:t>
            </a:r>
          </a:p>
          <a:p>
            <a:endParaRPr lang="en-US" dirty="0">
              <a:solidFill>
                <a:schemeClr val="tx1"/>
              </a:solidFill>
            </a:endParaRPr>
          </a:p>
          <a:p>
            <a:r>
              <a:rPr lang="en-US" b="1" dirty="0">
                <a:solidFill>
                  <a:schemeClr val="tx1"/>
                </a:solidFill>
              </a:rPr>
              <a:t>Discuss It</a:t>
            </a:r>
          </a:p>
          <a:p>
            <a:r>
              <a:rPr lang="en-US" dirty="0">
                <a:solidFill>
                  <a:schemeClr val="tx1"/>
                </a:solidFill>
              </a:rPr>
              <a:t>Have children respond to the Discuss It question with a partner: </a:t>
            </a:r>
          </a:p>
          <a:p>
            <a:pPr marL="171450" indent="-171450">
              <a:buFont typeface="Arial" panose="020B0604020202020204" pitchFamily="34" charset="0"/>
              <a:buChar char="•"/>
            </a:pPr>
            <a:r>
              <a:rPr lang="en-US" i="1" dirty="0">
                <a:solidFill>
                  <a:schemeClr val="tx1"/>
                </a:solidFill>
              </a:rPr>
              <a:t>How do you know which group has more dinosaurs?</a:t>
            </a:r>
          </a:p>
          <a:p>
            <a:pPr marL="0" indent="0">
              <a:buFont typeface="Arial" panose="020B0604020202020204" pitchFamily="34" charset="0"/>
              <a:buNone/>
            </a:pPr>
            <a:endParaRPr lang="en-US" i="1" dirty="0">
              <a:solidFill>
                <a:schemeClr val="tx1"/>
              </a:solidFill>
            </a:endParaRPr>
          </a:p>
          <a:p>
            <a:pPr marL="0" indent="0">
              <a:buFont typeface="Arial" panose="020B0604020202020204" pitchFamily="34" charset="0"/>
              <a:buNone/>
            </a:pPr>
            <a:r>
              <a:rPr lang="en-US" b="1" i="0" dirty="0">
                <a:solidFill>
                  <a:schemeClr val="tx1"/>
                </a:solidFill>
              </a:rPr>
              <a:t>Select and Sequence Strategies</a:t>
            </a:r>
          </a:p>
          <a:p>
            <a:pPr marL="0" indent="0">
              <a:buFont typeface="Arial" panose="020B0604020202020204" pitchFamily="34" charset="0"/>
              <a:buNone/>
            </a:pPr>
            <a:r>
              <a:rPr lang="en-US" i="0" dirty="0">
                <a:solidFill>
                  <a:schemeClr val="tx1"/>
                </a:solidFill>
              </a:rPr>
              <a:t>One possible order for whole class discussion:</a:t>
            </a:r>
          </a:p>
          <a:p>
            <a:pPr marL="171450" indent="-171450">
              <a:buFont typeface="Arial" panose="020B0604020202020204" pitchFamily="34" charset="0"/>
              <a:buChar char="•"/>
            </a:pPr>
            <a:r>
              <a:rPr lang="en-US" i="0" dirty="0">
                <a:solidFill>
                  <a:schemeClr val="tx1"/>
                </a:solidFill>
              </a:rPr>
              <a:t>Counting</a:t>
            </a:r>
          </a:p>
          <a:p>
            <a:pPr marL="171450" indent="-171450">
              <a:buFont typeface="Arial" panose="020B0604020202020204" pitchFamily="34" charset="0"/>
              <a:buChar char="•"/>
            </a:pPr>
            <a:r>
              <a:rPr lang="en-US" i="0" dirty="0">
                <a:solidFill>
                  <a:schemeClr val="tx1"/>
                </a:solidFill>
              </a:rPr>
              <a:t>Matching the objects</a:t>
            </a:r>
          </a:p>
          <a:p>
            <a:pPr marL="171450" indent="-171450">
              <a:buFont typeface="Arial" panose="020B0604020202020204" pitchFamily="34" charset="0"/>
              <a:buChar char="•"/>
            </a:pPr>
            <a:r>
              <a:rPr lang="en-US" i="0" dirty="0">
                <a:solidFill>
                  <a:schemeClr val="tx1"/>
                </a:solidFill>
              </a:rPr>
              <a:t>Comparing numbers</a:t>
            </a:r>
          </a:p>
          <a:p>
            <a:pPr marL="0" indent="0">
              <a:buFont typeface="Arial" panose="020B0604020202020204" pitchFamily="34" charset="0"/>
              <a:buNone/>
            </a:pPr>
            <a:endParaRPr lang="en-US" i="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ASK: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How does [child name]’s strategy show which group has more?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Guide children to </a:t>
            </a:r>
            <a:r>
              <a:rPr lang="en-US" sz="1200" b="1" kern="1200" dirty="0">
                <a:solidFill>
                  <a:schemeClr val="tx1"/>
                </a:solidFill>
                <a:effectLst/>
                <a:latin typeface="+mn-lt"/>
                <a:ea typeface="+mn-ea"/>
                <a:cs typeface="+mn-cs"/>
              </a:rPr>
              <a:t>Compare and Connect</a:t>
            </a:r>
            <a:r>
              <a:rPr lang="en-US" sz="1200" kern="1200" dirty="0">
                <a:solidFill>
                  <a:schemeClr val="tx1"/>
                </a:solidFill>
                <a:effectLst/>
                <a:latin typeface="+mn-lt"/>
                <a:ea typeface="+mn-ea"/>
                <a:cs typeface="+mn-cs"/>
              </a:rPr>
              <a:t> the strategies.</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3C548C09-F240-6747-9A42-29B9B9902249}" type="slidenum">
              <a:rPr lang="en-US" smtClean="0"/>
              <a:t>9</a:t>
            </a:fld>
            <a:endParaRPr lang="en-US"/>
          </a:p>
        </p:txBody>
      </p:sp>
    </p:spTree>
    <p:extLst>
      <p:ext uri="{BB962C8B-B14F-4D97-AF65-F5344CB8AC3E}">
        <p14:creationId xmlns:p14="http://schemas.microsoft.com/office/powerpoint/2010/main" val="84031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45336" y="1581912"/>
            <a:ext cx="6537960" cy="1984248"/>
          </a:xfrm>
        </p:spPr>
        <p:txBody>
          <a:bodyPr anchor="ctr" anchorCtr="0">
            <a:normAutofit/>
          </a:bodyPr>
          <a:lstStyle>
            <a:lvl1pPr algn="l">
              <a:defRPr sz="5400" b="1"/>
            </a:lvl1pPr>
          </a:lstStyle>
          <a:p>
            <a:r>
              <a:rPr lang="en-US" dirty="0"/>
              <a:t>Lesson XX, Session X: &lt;Type&gt;</a:t>
            </a:r>
          </a:p>
        </p:txBody>
      </p:sp>
      <p:sp>
        <p:nvSpPr>
          <p:cNvPr id="3" name="Subtitle 2"/>
          <p:cNvSpPr>
            <a:spLocks noGrp="1"/>
          </p:cNvSpPr>
          <p:nvPr>
            <p:ph type="subTitle" idx="1" hasCustomPrompt="1"/>
          </p:nvPr>
        </p:nvSpPr>
        <p:spPr>
          <a:xfrm>
            <a:off x="1545336" y="3566160"/>
            <a:ext cx="6035040" cy="365760"/>
          </a:xfrm>
        </p:spPr>
        <p:txBody>
          <a:bodyPr>
            <a:sp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&lt;Lesson Title&gt;</a:t>
            </a:r>
          </a:p>
        </p:txBody>
      </p:sp>
      <p:sp>
        <p:nvSpPr>
          <p:cNvPr id="9" name="Picture Placeholder 3">
            <a:extLst>
              <a:ext uri="{FF2B5EF4-FFF2-40B4-BE49-F238E27FC236}">
                <a16:creationId xmlns:a16="http://schemas.microsoft.com/office/drawing/2014/main" id="{E2D0094D-5989-8EF5-2531-3C80BDBC0420}"/>
              </a:ext>
            </a:extLst>
          </p:cNvPr>
          <p:cNvSpPr>
            <a:spLocks noGrp="1"/>
          </p:cNvSpPr>
          <p:nvPr>
            <p:ph type="pic" sz="quarter" idx="10"/>
          </p:nvPr>
        </p:nvSpPr>
        <p:spPr>
          <a:xfrm>
            <a:off x="0" y="0"/>
            <a:ext cx="9144000" cy="6858000"/>
          </a:xfrm>
        </p:spPr>
        <p:txBody>
          <a:bodyPr/>
          <a:lstStyle/>
          <a:p>
            <a:r>
              <a:rPr lang="en-US"/>
              <a:t>Click icon to add picture</a:t>
            </a:r>
            <a:endParaRPr lang="en-US" dirty="0"/>
          </a:p>
        </p:txBody>
      </p:sp>
      <p:sp>
        <p:nvSpPr>
          <p:cNvPr id="11" name="Text Placeholder 4">
            <a:extLst>
              <a:ext uri="{FF2B5EF4-FFF2-40B4-BE49-F238E27FC236}">
                <a16:creationId xmlns:a16="http://schemas.microsoft.com/office/drawing/2014/main" id="{CB7685F4-16D0-117B-7FA0-9CBF3B13359F}"/>
              </a:ext>
            </a:extLst>
          </p:cNvPr>
          <p:cNvSpPr>
            <a:spLocks noGrp="1"/>
          </p:cNvSpPr>
          <p:nvPr>
            <p:ph type="body" sz="quarter" idx="11" hasCustomPrompt="1"/>
          </p:nvPr>
        </p:nvSpPr>
        <p:spPr>
          <a:xfrm>
            <a:off x="2304288" y="3950208"/>
            <a:ext cx="5276088" cy="914400"/>
          </a:xfrm>
        </p:spPr>
        <p:txBody>
          <a:bodyPr anchor="ctr" anchorCtr="0">
            <a:noAutofit/>
          </a:bodyPr>
          <a:lstStyle/>
          <a:p>
            <a:pPr lvl="0"/>
            <a:r>
              <a:rPr lang="en-US" dirty="0"/>
              <a:t>&lt;Learning Target&gt;</a:t>
            </a:r>
          </a:p>
        </p:txBody>
      </p:sp>
    </p:spTree>
    <p:extLst>
      <p:ext uri="{BB962C8B-B14F-4D97-AF65-F5344CB8AC3E}">
        <p14:creationId xmlns:p14="http://schemas.microsoft.com/office/powerpoint/2010/main" val="1363104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45336" y="1581912"/>
            <a:ext cx="6537960" cy="1847088"/>
          </a:xfrm>
        </p:spPr>
        <p:txBody>
          <a:bodyPr anchor="ctr" anchorCtr="0">
            <a:normAutofit/>
          </a:bodyPr>
          <a:lstStyle>
            <a:lvl1pPr algn="l">
              <a:defRPr sz="5400" b="1"/>
            </a:lvl1pPr>
          </a:lstStyle>
          <a:p>
            <a:r>
              <a:rPr lang="en-US" dirty="0"/>
              <a:t>Lesson XX, Session X: &lt;Type&gt;</a:t>
            </a:r>
          </a:p>
        </p:txBody>
      </p:sp>
      <p:sp>
        <p:nvSpPr>
          <p:cNvPr id="3" name="Subtitle 2"/>
          <p:cNvSpPr>
            <a:spLocks noGrp="1"/>
          </p:cNvSpPr>
          <p:nvPr>
            <p:ph type="subTitle" idx="1" hasCustomPrompt="1"/>
          </p:nvPr>
        </p:nvSpPr>
        <p:spPr>
          <a:xfrm>
            <a:off x="1545336" y="3429000"/>
            <a:ext cx="6035040" cy="646331"/>
          </a:xfrm>
        </p:spPr>
        <p:txBody>
          <a:bodyPr>
            <a:sp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&lt;Lesson Title Lesson Title Lesson Title Lesson Title Lesson Title&gt;</a:t>
            </a:r>
          </a:p>
        </p:txBody>
      </p:sp>
      <p:sp>
        <p:nvSpPr>
          <p:cNvPr id="9" name="Picture Placeholder 3">
            <a:extLst>
              <a:ext uri="{FF2B5EF4-FFF2-40B4-BE49-F238E27FC236}">
                <a16:creationId xmlns:a16="http://schemas.microsoft.com/office/drawing/2014/main" id="{E2D0094D-5989-8EF5-2531-3C80BDBC0420}"/>
              </a:ext>
            </a:extLst>
          </p:cNvPr>
          <p:cNvSpPr>
            <a:spLocks noGrp="1"/>
          </p:cNvSpPr>
          <p:nvPr>
            <p:ph type="pic" sz="quarter" idx="10"/>
          </p:nvPr>
        </p:nvSpPr>
        <p:spPr>
          <a:xfrm>
            <a:off x="0" y="0"/>
            <a:ext cx="9144000" cy="6858000"/>
          </a:xfrm>
        </p:spPr>
        <p:txBody>
          <a:bodyPr/>
          <a:lstStyle/>
          <a:p>
            <a:r>
              <a:rPr lang="en-US"/>
              <a:t>Click icon to add picture</a:t>
            </a:r>
            <a:endParaRPr lang="en-US" dirty="0"/>
          </a:p>
        </p:txBody>
      </p:sp>
      <p:sp>
        <p:nvSpPr>
          <p:cNvPr id="11" name="Text Placeholder 4">
            <a:extLst>
              <a:ext uri="{FF2B5EF4-FFF2-40B4-BE49-F238E27FC236}">
                <a16:creationId xmlns:a16="http://schemas.microsoft.com/office/drawing/2014/main" id="{CB7685F4-16D0-117B-7FA0-9CBF3B13359F}"/>
              </a:ext>
            </a:extLst>
          </p:cNvPr>
          <p:cNvSpPr>
            <a:spLocks noGrp="1"/>
          </p:cNvSpPr>
          <p:nvPr>
            <p:ph type="body" sz="quarter" idx="11" hasCustomPrompt="1"/>
          </p:nvPr>
        </p:nvSpPr>
        <p:spPr>
          <a:xfrm>
            <a:off x="2304288" y="4105042"/>
            <a:ext cx="5276088" cy="914400"/>
          </a:xfrm>
        </p:spPr>
        <p:txBody>
          <a:bodyPr anchor="ctr" anchorCtr="0">
            <a:noAutofit/>
          </a:bodyPr>
          <a:lstStyle/>
          <a:p>
            <a:pPr lvl="0"/>
            <a:r>
              <a:rPr lang="en-US" dirty="0"/>
              <a:t>&lt;Learning Target&gt;</a:t>
            </a:r>
          </a:p>
        </p:txBody>
      </p:sp>
    </p:spTree>
    <p:extLst>
      <p:ext uri="{BB962C8B-B14F-4D97-AF65-F5344CB8AC3E}">
        <p14:creationId xmlns:p14="http://schemas.microsoft.com/office/powerpoint/2010/main" val="2303254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S Sec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59536" y="1627632"/>
            <a:ext cx="2798064" cy="557784"/>
          </a:xfrm>
        </p:spPr>
        <p:txBody>
          <a:bodyPr anchor="b">
            <a:noAutofit/>
          </a:bodyPr>
          <a:lstStyle>
            <a:lvl1pPr algn="l">
              <a:defRPr sz="2400" b="1"/>
            </a:lvl1pPr>
          </a:lstStyle>
          <a:p>
            <a:r>
              <a:rPr lang="en-US" dirty="0"/>
              <a:t>NUMBER SENSE</a:t>
            </a:r>
          </a:p>
        </p:txBody>
      </p:sp>
      <p:sp>
        <p:nvSpPr>
          <p:cNvPr id="3" name="Subtitle 2"/>
          <p:cNvSpPr>
            <a:spLocks noGrp="1"/>
          </p:cNvSpPr>
          <p:nvPr>
            <p:ph type="subTitle" idx="1" hasCustomPrompt="1"/>
          </p:nvPr>
        </p:nvSpPr>
        <p:spPr>
          <a:xfrm>
            <a:off x="859536" y="2176272"/>
            <a:ext cx="4663440" cy="840230"/>
          </a:xfrm>
        </p:spPr>
        <p:txBody>
          <a:bodyPr>
            <a:spAutoFit/>
          </a:bodyPr>
          <a:lstStyle>
            <a:lvl1pPr marL="0" indent="0" algn="l">
              <a:buNone/>
              <a:defRPr sz="5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&lt;NS Type&gt;</a:t>
            </a:r>
          </a:p>
        </p:txBody>
      </p:sp>
      <p:sp>
        <p:nvSpPr>
          <p:cNvPr id="9" name="Picture Placeholder 3">
            <a:extLst>
              <a:ext uri="{FF2B5EF4-FFF2-40B4-BE49-F238E27FC236}">
                <a16:creationId xmlns:a16="http://schemas.microsoft.com/office/drawing/2014/main" id="{E2D0094D-5989-8EF5-2531-3C80BDBC0420}"/>
              </a:ext>
            </a:extLst>
          </p:cNvPr>
          <p:cNvSpPr>
            <a:spLocks noGrp="1"/>
          </p:cNvSpPr>
          <p:nvPr>
            <p:ph type="pic" sz="quarter" idx="10"/>
          </p:nvPr>
        </p:nvSpPr>
        <p:spPr>
          <a:xfrm>
            <a:off x="0" y="0"/>
            <a:ext cx="9144000" cy="6858000"/>
          </a:xfrm>
        </p:spPr>
        <p:txBody>
          <a:bodyPr/>
          <a:lstStyle/>
          <a:p>
            <a:endParaRPr lang="en-US" dirty="0"/>
          </a:p>
        </p:txBody>
      </p:sp>
    </p:spTree>
    <p:extLst>
      <p:ext uri="{BB962C8B-B14F-4D97-AF65-F5344CB8AC3E}">
        <p14:creationId xmlns:p14="http://schemas.microsoft.com/office/powerpoint/2010/main" val="2045288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her Sec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59536" y="1636776"/>
            <a:ext cx="4663440" cy="841248"/>
          </a:xfrm>
        </p:spPr>
        <p:txBody>
          <a:bodyPr anchor="t" anchorCtr="0">
            <a:spAutoFit/>
          </a:bodyPr>
          <a:lstStyle>
            <a:lvl1pPr algn="l">
              <a:defRPr sz="5400" b="1"/>
            </a:lvl1pPr>
          </a:lstStyle>
          <a:p>
            <a:r>
              <a:rPr lang="en-US" dirty="0"/>
              <a:t>&lt;Title&gt;</a:t>
            </a:r>
          </a:p>
        </p:txBody>
      </p:sp>
      <p:sp>
        <p:nvSpPr>
          <p:cNvPr id="9" name="Picture Placeholder 2">
            <a:extLst>
              <a:ext uri="{FF2B5EF4-FFF2-40B4-BE49-F238E27FC236}">
                <a16:creationId xmlns:a16="http://schemas.microsoft.com/office/drawing/2014/main" id="{E2D0094D-5989-8EF5-2531-3C80BDBC0420}"/>
              </a:ext>
            </a:extLst>
          </p:cNvPr>
          <p:cNvSpPr>
            <a:spLocks noGrp="1"/>
          </p:cNvSpPr>
          <p:nvPr>
            <p:ph type="pic" sz="quarter" idx="10"/>
          </p:nvPr>
        </p:nvSpPr>
        <p:spPr>
          <a:xfrm>
            <a:off x="0" y="0"/>
            <a:ext cx="9144000" cy="6858000"/>
          </a:xfrm>
        </p:spPr>
        <p:txBody>
          <a:bodyPr/>
          <a:lstStyle/>
          <a:p>
            <a:endParaRPr lang="en-US" dirty="0"/>
          </a:p>
        </p:txBody>
      </p:sp>
    </p:spTree>
    <p:extLst>
      <p:ext uri="{BB962C8B-B14F-4D97-AF65-F5344CB8AC3E}">
        <p14:creationId xmlns:p14="http://schemas.microsoft.com/office/powerpoint/2010/main" val="2187579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enters and Practic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59536" y="1636776"/>
            <a:ext cx="4663440" cy="1591056"/>
          </a:xfrm>
        </p:spPr>
        <p:txBody>
          <a:bodyPr anchor="t" anchorCtr="0">
            <a:spAutoFit/>
          </a:bodyPr>
          <a:lstStyle>
            <a:lvl1pPr algn="l">
              <a:defRPr sz="5400" b="1"/>
            </a:lvl1pPr>
          </a:lstStyle>
          <a:p>
            <a:r>
              <a:rPr lang="en-US" dirty="0"/>
              <a:t>Centers and Practice</a:t>
            </a:r>
          </a:p>
        </p:txBody>
      </p:sp>
      <p:sp>
        <p:nvSpPr>
          <p:cNvPr id="9" name="Picture Placeholder 2">
            <a:extLst>
              <a:ext uri="{FF2B5EF4-FFF2-40B4-BE49-F238E27FC236}">
                <a16:creationId xmlns:a16="http://schemas.microsoft.com/office/drawing/2014/main" id="{E2D0094D-5989-8EF5-2531-3C80BDBC0420}"/>
              </a:ext>
            </a:extLst>
          </p:cNvPr>
          <p:cNvSpPr>
            <a:spLocks noGrp="1"/>
          </p:cNvSpPr>
          <p:nvPr>
            <p:ph type="pic" sz="quarter" idx="10"/>
          </p:nvPr>
        </p:nvSpPr>
        <p:spPr>
          <a:xfrm>
            <a:off x="0" y="0"/>
            <a:ext cx="9144000" cy="6858000"/>
          </a:xfrm>
        </p:spPr>
        <p:txBody>
          <a:bodyPr/>
          <a:lstStyle/>
          <a:p>
            <a:endParaRPr lang="en-US" dirty="0"/>
          </a:p>
        </p:txBody>
      </p:sp>
      <p:sp>
        <p:nvSpPr>
          <p:cNvPr id="11" name="Text Placeholder 3">
            <a:extLst>
              <a:ext uri="{FF2B5EF4-FFF2-40B4-BE49-F238E27FC236}">
                <a16:creationId xmlns:a16="http://schemas.microsoft.com/office/drawing/2014/main" id="{CB7685F4-16D0-117B-7FA0-9CBF3B13359F}"/>
              </a:ext>
            </a:extLst>
          </p:cNvPr>
          <p:cNvSpPr>
            <a:spLocks noGrp="1"/>
          </p:cNvSpPr>
          <p:nvPr>
            <p:ph type="body" sz="quarter" idx="11" hasCustomPrompt="1"/>
          </p:nvPr>
        </p:nvSpPr>
        <p:spPr>
          <a:xfrm>
            <a:off x="822960" y="3136392"/>
            <a:ext cx="4206240" cy="891526"/>
          </a:xfrm>
        </p:spPr>
        <p:txBody>
          <a:bodyPr>
            <a:spAutoFit/>
          </a:bodyPr>
          <a:lstStyle>
            <a:lvl1pPr>
              <a:defRPr>
                <a:solidFill>
                  <a:schemeClr val="bg1"/>
                </a:solidFill>
              </a:defRPr>
            </a:lvl1pPr>
          </a:lstStyle>
          <a:p>
            <a:pPr lvl="0"/>
            <a:r>
              <a:rPr lang="en-US" dirty="0"/>
              <a:t>Session Centers: &lt;Text&gt;</a:t>
            </a:r>
          </a:p>
          <a:p>
            <a:pPr lvl="0"/>
            <a:r>
              <a:rPr lang="en-US" dirty="0"/>
              <a:t>Centers Library: &lt;Text&gt;</a:t>
            </a:r>
          </a:p>
          <a:p>
            <a:pPr lvl="0"/>
            <a:r>
              <a:rPr lang="en-US" dirty="0"/>
              <a:t>Practice: &lt;Text&gt;</a:t>
            </a:r>
          </a:p>
        </p:txBody>
      </p:sp>
    </p:spTree>
    <p:extLst>
      <p:ext uri="{BB962C8B-B14F-4D97-AF65-F5344CB8AC3E}">
        <p14:creationId xmlns:p14="http://schemas.microsoft.com/office/powerpoint/2010/main" val="3877023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82D6E-2A7B-3E5A-BEE6-7EF31877A6B5}"/>
              </a:ext>
            </a:extLst>
          </p:cNvPr>
          <p:cNvSpPr>
            <a:spLocks noGrp="1"/>
          </p:cNvSpPr>
          <p:nvPr>
            <p:ph type="title" hasCustomPrompt="1"/>
          </p:nvPr>
        </p:nvSpPr>
        <p:spPr>
          <a:xfrm>
            <a:off x="301752" y="137160"/>
            <a:ext cx="8531352" cy="539496"/>
          </a:xfrm>
        </p:spPr>
        <p:txBody>
          <a:bodyPr anchor="b" anchorCtr="0">
            <a:noAutofit/>
          </a:bodyPr>
          <a:lstStyle>
            <a:lvl1pPr>
              <a:defRPr sz="3200" b="1"/>
            </a:lvl1pPr>
          </a:lstStyle>
          <a:p>
            <a:r>
              <a:rPr lang="en-US" dirty="0"/>
              <a:t>Start: Notice and Wonder</a:t>
            </a:r>
          </a:p>
        </p:txBody>
      </p:sp>
      <p:sp>
        <p:nvSpPr>
          <p:cNvPr id="11" name="Picture Placeholder 2">
            <a:extLst>
              <a:ext uri="{FF2B5EF4-FFF2-40B4-BE49-F238E27FC236}">
                <a16:creationId xmlns:a16="http://schemas.microsoft.com/office/drawing/2014/main" id="{106FD0B9-6FAE-F3A8-29C8-EBCD23FABF29}"/>
              </a:ext>
            </a:extLst>
          </p:cNvPr>
          <p:cNvSpPr>
            <a:spLocks noGrp="1"/>
          </p:cNvSpPr>
          <p:nvPr>
            <p:ph type="pic" sz="quarter" idx="11"/>
          </p:nvPr>
        </p:nvSpPr>
        <p:spPr>
          <a:xfrm>
            <a:off x="0" y="0"/>
            <a:ext cx="9144000" cy="6858000"/>
          </a:xfrm>
        </p:spPr>
        <p:txBody>
          <a:bodyPr/>
          <a:lstStyle/>
          <a:p>
            <a:endParaRPr lang="en-US"/>
          </a:p>
        </p:txBody>
      </p:sp>
      <p:sp>
        <p:nvSpPr>
          <p:cNvPr id="13" name="Text Placeholder 3">
            <a:extLst>
              <a:ext uri="{FF2B5EF4-FFF2-40B4-BE49-F238E27FC236}">
                <a16:creationId xmlns:a16="http://schemas.microsoft.com/office/drawing/2014/main" id="{071B193D-C169-CA56-81AE-B588ED5D1025}"/>
              </a:ext>
            </a:extLst>
          </p:cNvPr>
          <p:cNvSpPr>
            <a:spLocks noGrp="1"/>
          </p:cNvSpPr>
          <p:nvPr>
            <p:ph type="body" sz="quarter" idx="12" hasCustomPrompt="1"/>
          </p:nvPr>
        </p:nvSpPr>
        <p:spPr>
          <a:xfrm>
            <a:off x="969264" y="6044184"/>
            <a:ext cx="6638544" cy="493776"/>
          </a:xfrm>
        </p:spPr>
        <p:txBody>
          <a:bodyPr anchor="ctr" anchorCtr="0">
            <a:noAutofit/>
          </a:bodyPr>
          <a:lstStyle/>
          <a:p>
            <a:pPr lvl="0"/>
            <a:r>
              <a:rPr lang="en-US" dirty="0"/>
              <a:t>What do you notice? What do you wonder?</a:t>
            </a:r>
          </a:p>
        </p:txBody>
      </p:sp>
    </p:spTree>
    <p:extLst>
      <p:ext uri="{BB962C8B-B14F-4D97-AF65-F5344CB8AC3E}">
        <p14:creationId xmlns:p14="http://schemas.microsoft.com/office/powerpoint/2010/main" val="277231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82D6E-2A7B-3E5A-BEE6-7EF31877A6B5}"/>
              </a:ext>
            </a:extLst>
          </p:cNvPr>
          <p:cNvSpPr>
            <a:spLocks noGrp="1"/>
          </p:cNvSpPr>
          <p:nvPr>
            <p:ph type="title" hasCustomPrompt="1"/>
          </p:nvPr>
        </p:nvSpPr>
        <p:spPr>
          <a:xfrm>
            <a:off x="306324" y="145473"/>
            <a:ext cx="8531352" cy="539496"/>
          </a:xfrm>
        </p:spPr>
        <p:txBody>
          <a:bodyPr anchor="b" anchorCtr="0">
            <a:noAutofit/>
          </a:bodyPr>
          <a:lstStyle>
            <a:lvl1pPr>
              <a:defRPr sz="3200" b="1"/>
            </a:lvl1pPr>
          </a:lstStyle>
          <a:p>
            <a:r>
              <a:rPr lang="en-US" dirty="0"/>
              <a:t>&lt;Title&gt;</a:t>
            </a:r>
          </a:p>
        </p:txBody>
      </p:sp>
      <p:sp>
        <p:nvSpPr>
          <p:cNvPr id="11" name="Picture Placeholder 2">
            <a:extLst>
              <a:ext uri="{FF2B5EF4-FFF2-40B4-BE49-F238E27FC236}">
                <a16:creationId xmlns:a16="http://schemas.microsoft.com/office/drawing/2014/main" id="{106FD0B9-6FAE-F3A8-29C8-EBCD23FABF29}"/>
              </a:ext>
            </a:extLst>
          </p:cNvPr>
          <p:cNvSpPr>
            <a:spLocks noGrp="1"/>
          </p:cNvSpPr>
          <p:nvPr>
            <p:ph type="pic" sz="quarter" idx="11"/>
          </p:nvPr>
        </p:nvSpPr>
        <p:spPr>
          <a:xfrm>
            <a:off x="0" y="0"/>
            <a:ext cx="9144000" cy="6858000"/>
          </a:xfrm>
        </p:spPr>
        <p:txBody>
          <a:bodyPr/>
          <a:lstStyle/>
          <a:p>
            <a:endParaRPr lang="en-US"/>
          </a:p>
        </p:txBody>
      </p:sp>
      <p:sp>
        <p:nvSpPr>
          <p:cNvPr id="13" name="Text Placeholder 3">
            <a:extLst>
              <a:ext uri="{FF2B5EF4-FFF2-40B4-BE49-F238E27FC236}">
                <a16:creationId xmlns:a16="http://schemas.microsoft.com/office/drawing/2014/main" id="{071B193D-C169-CA56-81AE-B588ED5D1025}"/>
              </a:ext>
            </a:extLst>
          </p:cNvPr>
          <p:cNvSpPr>
            <a:spLocks noGrp="1"/>
          </p:cNvSpPr>
          <p:nvPr>
            <p:ph type="body" sz="quarter" idx="12" hasCustomPrompt="1"/>
          </p:nvPr>
        </p:nvSpPr>
        <p:spPr>
          <a:xfrm>
            <a:off x="969264" y="5797296"/>
            <a:ext cx="6638544" cy="749808"/>
          </a:xfrm>
        </p:spPr>
        <p:txBody>
          <a:bodyPr anchor="ctr" anchorCtr="0">
            <a:noAutofit/>
          </a:bodyPr>
          <a:lstStyle/>
          <a:p>
            <a:pPr lvl="0"/>
            <a:r>
              <a:rPr lang="en-US" dirty="0"/>
              <a:t>&lt;Text&gt;</a:t>
            </a:r>
          </a:p>
        </p:txBody>
      </p:sp>
    </p:spTree>
    <p:extLst>
      <p:ext uri="{BB962C8B-B14F-4D97-AF65-F5344CB8AC3E}">
        <p14:creationId xmlns:p14="http://schemas.microsoft.com/office/powerpoint/2010/main" val="209390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flection (4-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A49E-9C19-6B56-A893-2CED8A183AD1}"/>
              </a:ext>
            </a:extLst>
          </p:cNvPr>
          <p:cNvSpPr>
            <a:spLocks noGrp="1"/>
          </p:cNvSpPr>
          <p:nvPr>
            <p:ph type="title" hasCustomPrompt="1"/>
          </p:nvPr>
        </p:nvSpPr>
        <p:spPr>
          <a:xfrm>
            <a:off x="301752" y="137160"/>
            <a:ext cx="8531352" cy="539496"/>
          </a:xfrm>
        </p:spPr>
        <p:txBody>
          <a:bodyPr anchor="b" anchorCtr="0">
            <a:noAutofit/>
          </a:bodyPr>
          <a:lstStyle>
            <a:lvl1pPr>
              <a:defRPr sz="3200" b="1"/>
            </a:lvl1pPr>
          </a:lstStyle>
          <a:p>
            <a:r>
              <a:rPr lang="en-US" dirty="0"/>
              <a:t>Close: Reflection</a:t>
            </a:r>
          </a:p>
        </p:txBody>
      </p:sp>
      <p:sp>
        <p:nvSpPr>
          <p:cNvPr id="4" name="Picture Placeholder 2">
            <a:extLst>
              <a:ext uri="{FF2B5EF4-FFF2-40B4-BE49-F238E27FC236}">
                <a16:creationId xmlns:a16="http://schemas.microsoft.com/office/drawing/2014/main" id="{962C6629-04CC-9836-34E3-8A24B0C9A49B}"/>
              </a:ext>
            </a:extLst>
          </p:cNvPr>
          <p:cNvSpPr>
            <a:spLocks noGrp="1"/>
          </p:cNvSpPr>
          <p:nvPr>
            <p:ph type="pic" sz="quarter" idx="10"/>
          </p:nvPr>
        </p:nvSpPr>
        <p:spPr>
          <a:xfrm>
            <a:off x="0" y="0"/>
            <a:ext cx="9144000" cy="6858000"/>
          </a:xfrm>
        </p:spPr>
        <p:txBody>
          <a:bodyPr/>
          <a:lstStyle/>
          <a:p>
            <a:endParaRPr lang="en-US" dirty="0"/>
          </a:p>
        </p:txBody>
      </p:sp>
      <p:sp>
        <p:nvSpPr>
          <p:cNvPr id="6" name="Text Placeholder 3">
            <a:extLst>
              <a:ext uri="{FF2B5EF4-FFF2-40B4-BE49-F238E27FC236}">
                <a16:creationId xmlns:a16="http://schemas.microsoft.com/office/drawing/2014/main" id="{9A1C0ADA-6F47-8320-9346-E72946471D66}"/>
              </a:ext>
            </a:extLst>
          </p:cNvPr>
          <p:cNvSpPr>
            <a:spLocks noGrp="1"/>
          </p:cNvSpPr>
          <p:nvPr>
            <p:ph type="body" sz="quarter" idx="11" hasCustomPrompt="1"/>
          </p:nvPr>
        </p:nvSpPr>
        <p:spPr>
          <a:xfrm>
            <a:off x="969264" y="1435608"/>
            <a:ext cx="2414016" cy="484632"/>
          </a:xfrm>
        </p:spPr>
        <p:txBody>
          <a:bodyPr>
            <a:noAutofit/>
          </a:bodyPr>
          <a:lstStyle>
            <a:lvl1pPr>
              <a:defRPr sz="2800" b="1"/>
            </a:lvl1pPr>
          </a:lstStyle>
          <a:p>
            <a:pPr lvl="0"/>
            <a:r>
              <a:rPr lang="en-US" dirty="0"/>
              <a:t>I learned . . . </a:t>
            </a:r>
          </a:p>
        </p:txBody>
      </p:sp>
      <p:sp>
        <p:nvSpPr>
          <p:cNvPr id="10" name="Text Placeholder 4">
            <a:extLst>
              <a:ext uri="{FF2B5EF4-FFF2-40B4-BE49-F238E27FC236}">
                <a16:creationId xmlns:a16="http://schemas.microsoft.com/office/drawing/2014/main" id="{9C9F5623-F8F2-B315-74EB-F46BE0DCD9C0}"/>
              </a:ext>
            </a:extLst>
          </p:cNvPr>
          <p:cNvSpPr>
            <a:spLocks noGrp="1"/>
          </p:cNvSpPr>
          <p:nvPr>
            <p:ph type="body" sz="quarter" idx="12" hasCustomPrompt="1"/>
          </p:nvPr>
        </p:nvSpPr>
        <p:spPr>
          <a:xfrm>
            <a:off x="969264" y="2871216"/>
            <a:ext cx="2414016" cy="484632"/>
          </a:xfrm>
        </p:spPr>
        <p:txBody>
          <a:bodyPr>
            <a:noAutofit/>
          </a:bodyPr>
          <a:lstStyle>
            <a:lvl1pPr>
              <a:defRPr sz="2800" b="1"/>
            </a:lvl1pPr>
          </a:lstStyle>
          <a:p>
            <a:pPr lvl="0"/>
            <a:r>
              <a:rPr lang="en-US" dirty="0"/>
              <a:t>I think . . . </a:t>
            </a:r>
          </a:p>
        </p:txBody>
      </p:sp>
      <p:sp>
        <p:nvSpPr>
          <p:cNvPr id="14" name="Text Placeholder 5">
            <a:extLst>
              <a:ext uri="{FF2B5EF4-FFF2-40B4-BE49-F238E27FC236}">
                <a16:creationId xmlns:a16="http://schemas.microsoft.com/office/drawing/2014/main" id="{940946EA-9406-5329-CD6E-73F63A31F744}"/>
              </a:ext>
            </a:extLst>
          </p:cNvPr>
          <p:cNvSpPr>
            <a:spLocks noGrp="1"/>
          </p:cNvSpPr>
          <p:nvPr>
            <p:ph type="body" sz="quarter" idx="13" hasCustomPrompt="1"/>
          </p:nvPr>
        </p:nvSpPr>
        <p:spPr>
          <a:xfrm>
            <a:off x="969264" y="4306824"/>
            <a:ext cx="2414016" cy="484632"/>
          </a:xfrm>
        </p:spPr>
        <p:txBody>
          <a:bodyPr>
            <a:noAutofit/>
          </a:bodyPr>
          <a:lstStyle>
            <a:lvl1pPr>
              <a:defRPr sz="2800" b="1"/>
            </a:lvl1pPr>
          </a:lstStyle>
          <a:p>
            <a:pPr lvl="0"/>
            <a:r>
              <a:rPr lang="en-US" dirty="0"/>
              <a:t>I wonder . . . </a:t>
            </a:r>
          </a:p>
        </p:txBody>
      </p:sp>
      <p:sp>
        <p:nvSpPr>
          <p:cNvPr id="16" name="Text Placeholder 6">
            <a:extLst>
              <a:ext uri="{FF2B5EF4-FFF2-40B4-BE49-F238E27FC236}">
                <a16:creationId xmlns:a16="http://schemas.microsoft.com/office/drawing/2014/main" id="{C47DDC62-A013-493E-27C1-57EC08168876}"/>
              </a:ext>
            </a:extLst>
          </p:cNvPr>
          <p:cNvSpPr>
            <a:spLocks noGrp="1"/>
          </p:cNvSpPr>
          <p:nvPr>
            <p:ph type="body" sz="quarter" idx="14" hasCustomPrompt="1"/>
          </p:nvPr>
        </p:nvSpPr>
        <p:spPr>
          <a:xfrm>
            <a:off x="969264" y="5422392"/>
            <a:ext cx="7315200" cy="1106424"/>
          </a:xfrm>
        </p:spPr>
        <p:txBody>
          <a:bodyPr anchor="ctr" anchorCtr="0">
            <a:noAutofit/>
          </a:bodyPr>
          <a:lstStyle/>
          <a:p>
            <a:pPr lvl="0"/>
            <a:r>
              <a:rPr lang="en-US" dirty="0"/>
              <a:t>MATH REFLECTION  &lt;Text&gt;</a:t>
            </a:r>
          </a:p>
          <a:p>
            <a:pPr lvl="0"/>
            <a:r>
              <a:rPr lang="en-US" dirty="0"/>
              <a:t>SELF REFLECTION  &lt;Text&gt;</a:t>
            </a:r>
          </a:p>
        </p:txBody>
      </p:sp>
    </p:spTree>
    <p:extLst>
      <p:ext uri="{BB962C8B-B14F-4D97-AF65-F5344CB8AC3E}">
        <p14:creationId xmlns:p14="http://schemas.microsoft.com/office/powerpoint/2010/main" val="4099730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961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6891299"/>
      </p:ext>
    </p:extLst>
  </p:cSld>
  <p:clrMap bg1="lt1" tx1="dk1" bg2="lt2" tx2="dk2" accent1="accent1" accent2="accent2" accent3="accent3" accent4="accent4" accent5="accent5" accent6="accent6" hlink="hlink" folHlink="folHlink"/>
  <p:sldLayoutIdLst>
    <p:sldLayoutId id="2147483661" r:id="rId1"/>
    <p:sldLayoutId id="2147483752" r:id="rId2"/>
  </p:sldLayoutIdLst>
  <p:txStyles>
    <p:titleStyle>
      <a:lvl1pPr algn="l" defTabSz="914400" rtl="0" eaLnBrk="1" latinLnBrk="0" hangingPunct="1">
        <a:lnSpc>
          <a:spcPct val="90000"/>
        </a:lnSpc>
        <a:spcBef>
          <a:spcPts val="20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2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2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2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2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2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1385329"/>
      </p:ext>
    </p:extLst>
  </p:cSld>
  <p:clrMap bg1="lt1" tx1="dk1" bg2="lt2" tx2="dk2" accent1="accent1" accent2="accent2" accent3="accent3" accent4="accent4" accent5="accent5" accent6="accent6" hlink="hlink" folHlink="folHlink"/>
  <p:sldLayoutIdLst>
    <p:sldLayoutId id="2147483732" r:id="rId1"/>
    <p:sldLayoutId id="2147483734" r:id="rId2"/>
    <p:sldLayoutId id="2147483735" r:id="rId3"/>
  </p:sldLayoutIdLst>
  <p:txStyles>
    <p:titleStyle>
      <a:lvl1pPr algn="l" defTabSz="914400" rtl="0" eaLnBrk="1" latinLnBrk="0" hangingPunct="1">
        <a:lnSpc>
          <a:spcPct val="90000"/>
        </a:lnSpc>
        <a:spcBef>
          <a:spcPts val="20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2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2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2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2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2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1780394"/>
      </p:ext>
    </p:extLst>
  </p:cSld>
  <p:clrMap bg1="lt1" tx1="dk1" bg2="lt2" tx2="dk2" accent1="accent1" accent2="accent2" accent3="accent3" accent4="accent4" accent5="accent5" accent6="accent6" hlink="hlink" folHlink="folHlink"/>
  <p:sldLayoutIdLst>
    <p:sldLayoutId id="2147483747" r:id="rId1"/>
    <p:sldLayoutId id="2147483749" r:id="rId2"/>
    <p:sldLayoutId id="2147483750" r:id="rId3"/>
    <p:sldLayoutId id="2147483754" r:id="rId4"/>
  </p:sldLayoutIdLst>
  <p:txStyles>
    <p:titleStyle>
      <a:lvl1pPr algn="l" defTabSz="914400" rtl="0" eaLnBrk="1" latinLnBrk="0" hangingPunct="1">
        <a:lnSpc>
          <a:spcPct val="90000"/>
        </a:lnSpc>
        <a:spcBef>
          <a:spcPts val="20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2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2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2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2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2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AAC7-8E19-C734-69AC-AF4F75A3574A}"/>
              </a:ext>
            </a:extLst>
          </p:cNvPr>
          <p:cNvSpPr>
            <a:spLocks noGrp="1"/>
          </p:cNvSpPr>
          <p:nvPr>
            <p:ph type="ctrTitle"/>
          </p:nvPr>
        </p:nvSpPr>
        <p:spPr/>
        <p:txBody>
          <a:bodyPr/>
          <a:lstStyle/>
          <a:p>
            <a:r>
              <a:rPr lang="en-US" dirty="0"/>
              <a:t>Lesson 5, Session 2: Develop</a:t>
            </a:r>
          </a:p>
        </p:txBody>
      </p:sp>
      <p:sp>
        <p:nvSpPr>
          <p:cNvPr id="3" name="Subtitle 2">
            <a:extLst>
              <a:ext uri="{FF2B5EF4-FFF2-40B4-BE49-F238E27FC236}">
                <a16:creationId xmlns:a16="http://schemas.microsoft.com/office/drawing/2014/main" id="{570C4458-1B2B-3B58-A19A-1EC46432B802}"/>
              </a:ext>
            </a:extLst>
          </p:cNvPr>
          <p:cNvSpPr>
            <a:spLocks noGrp="1"/>
          </p:cNvSpPr>
          <p:nvPr>
            <p:ph type="subTitle" idx="1"/>
          </p:nvPr>
        </p:nvSpPr>
        <p:spPr/>
        <p:txBody>
          <a:bodyPr/>
          <a:lstStyle/>
          <a:p>
            <a:r>
              <a:rPr lang="en-US" dirty="0"/>
              <a:t>Compare Numbers to 5</a:t>
            </a:r>
          </a:p>
        </p:txBody>
      </p:sp>
      <p:pic>
        <p:nvPicPr>
          <p:cNvPr id="7" name="Picture Placeholder 6">
            <a:extLst>
              <a:ext uri="{FF2B5EF4-FFF2-40B4-BE49-F238E27FC236}">
                <a16:creationId xmlns:a16="http://schemas.microsoft.com/office/drawing/2014/main" id="{61953B77-3A19-7DD0-D162-BC342373477E}"/>
              </a:ext>
              <a:ext uri="{C183D7F6-B498-43B3-948B-1728B52AA6E4}">
                <adec:decorative xmlns:adec="http://schemas.microsoft.com/office/drawing/2017/decorative" val="1"/>
              </a:ext>
            </a:extLst>
          </p:cNvPr>
          <p:cNvPicPr>
            <a:picLocks noGrp="1" noChangeAspect="1"/>
          </p:cNvPicPr>
          <p:nvPr>
            <p:ph type="pic" sz="quarter" idx="10"/>
          </p:nvPr>
        </p:nvPicPr>
        <p:blipFill>
          <a:blip r:embed="rId3"/>
          <a:srcRect/>
          <a:stretch>
            <a:fillRect/>
          </a:stretch>
        </p:blipFill>
        <p:spPr/>
      </p:pic>
      <p:sp>
        <p:nvSpPr>
          <p:cNvPr id="5" name="Text Placeholder 4">
            <a:extLst>
              <a:ext uri="{FF2B5EF4-FFF2-40B4-BE49-F238E27FC236}">
                <a16:creationId xmlns:a16="http://schemas.microsoft.com/office/drawing/2014/main" id="{A704E533-7E10-CE0B-706B-71007ED83691}"/>
              </a:ext>
            </a:extLst>
          </p:cNvPr>
          <p:cNvSpPr>
            <a:spLocks noGrp="1"/>
          </p:cNvSpPr>
          <p:nvPr>
            <p:ph type="body" sz="quarter" idx="11"/>
          </p:nvPr>
        </p:nvSpPr>
        <p:spPr/>
        <p:txBody>
          <a:bodyPr/>
          <a:lstStyle/>
          <a:p>
            <a:r>
              <a:rPr lang="en-US" dirty="0"/>
              <a:t>Compare groups of objects and numbers up to 5. </a:t>
            </a:r>
            <a:r>
              <a:rPr lang="en-US"/>
              <a:t>Recognize that each counting number is one more than the last.</a:t>
            </a:r>
            <a:endParaRPr lang="en-US" dirty="0"/>
          </a:p>
        </p:txBody>
      </p:sp>
    </p:spTree>
    <p:extLst>
      <p:ext uri="{BB962C8B-B14F-4D97-AF65-F5344CB8AC3E}">
        <p14:creationId xmlns:p14="http://schemas.microsoft.com/office/powerpoint/2010/main" val="215886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2F062-F82F-C251-C889-42C06A80197F}"/>
              </a:ext>
            </a:extLst>
          </p:cNvPr>
          <p:cNvSpPr>
            <a:spLocks noGrp="1"/>
          </p:cNvSpPr>
          <p:nvPr>
            <p:ph type="title"/>
          </p:nvPr>
        </p:nvSpPr>
        <p:spPr/>
        <p:txBody>
          <a:bodyPr/>
          <a:lstStyle/>
          <a:p>
            <a:r>
              <a:rPr lang="en-US" dirty="0"/>
              <a:t>Connect It</a:t>
            </a:r>
          </a:p>
        </p:txBody>
      </p:sp>
      <p:pic>
        <p:nvPicPr>
          <p:cNvPr id="4" name="Picture Placeholder 3" descr="Two rows of toy dinosaurs. Ask your teacher for help with this activity.">
            <a:extLst>
              <a:ext uri="{FF2B5EF4-FFF2-40B4-BE49-F238E27FC236}">
                <a16:creationId xmlns:a16="http://schemas.microsoft.com/office/drawing/2014/main" id="{9687E64C-1A37-A0DF-9C44-530C4045F73F}"/>
              </a:ext>
            </a:extLst>
          </p:cNvPr>
          <p:cNvPicPr>
            <a:picLocks noGrp="1" noChangeAspect="1"/>
          </p:cNvPicPr>
          <p:nvPr>
            <p:ph type="pic" sz="quarter" idx="11"/>
          </p:nvPr>
        </p:nvPicPr>
        <p:blipFill>
          <a:blip r:embed="rId3"/>
          <a:srcRect/>
          <a:stretch>
            <a:fillRect/>
          </a:stretch>
        </p:blipFill>
        <p:spPr/>
      </p:pic>
      <p:sp>
        <p:nvSpPr>
          <p:cNvPr id="5" name="Text Placeholder 3">
            <a:extLst>
              <a:ext uri="{FF2B5EF4-FFF2-40B4-BE49-F238E27FC236}">
                <a16:creationId xmlns:a16="http://schemas.microsoft.com/office/drawing/2014/main" id="{312FBC17-6ED1-BB6D-3947-57E708D7B9F5}"/>
              </a:ext>
            </a:extLst>
          </p:cNvPr>
          <p:cNvSpPr>
            <a:spLocks noGrp="1"/>
          </p:cNvSpPr>
          <p:nvPr>
            <p:ph type="body" sz="quarter" idx="12"/>
          </p:nvPr>
        </p:nvSpPr>
        <p:spPr/>
        <p:txBody>
          <a:bodyPr/>
          <a:lstStyle/>
          <a:p>
            <a:r>
              <a:rPr lang="en-US" dirty="0"/>
              <a:t>How does matching the objects show which group has more?</a:t>
            </a:r>
          </a:p>
        </p:txBody>
      </p:sp>
    </p:spTree>
    <p:extLst>
      <p:ext uri="{BB962C8B-B14F-4D97-AF65-F5344CB8AC3E}">
        <p14:creationId xmlns:p14="http://schemas.microsoft.com/office/powerpoint/2010/main" val="4202202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EDD5-92EC-7ED8-0749-F368E8053B96}"/>
              </a:ext>
            </a:extLst>
          </p:cNvPr>
          <p:cNvSpPr>
            <a:spLocks noGrp="1"/>
          </p:cNvSpPr>
          <p:nvPr>
            <p:ph type="title"/>
          </p:nvPr>
        </p:nvSpPr>
        <p:spPr/>
        <p:txBody>
          <a:bodyPr/>
          <a:lstStyle/>
          <a:p>
            <a:r>
              <a:rPr lang="en-US" dirty="0"/>
              <a:t>Connect to Culture</a:t>
            </a:r>
          </a:p>
        </p:txBody>
      </p:sp>
      <p:pic>
        <p:nvPicPr>
          <p:cNvPr id="6" name="Picture Placeholder 5" descr="Items for sale at a garage sale.">
            <a:extLst>
              <a:ext uri="{FF2B5EF4-FFF2-40B4-BE49-F238E27FC236}">
                <a16:creationId xmlns:a16="http://schemas.microsoft.com/office/drawing/2014/main" id="{0133E8F4-96F8-D30A-5590-50A22BA34935}"/>
              </a:ext>
            </a:extLst>
          </p:cNvPr>
          <p:cNvPicPr>
            <a:picLocks noGrp="1" noChangeAspect="1"/>
          </p:cNvPicPr>
          <p:nvPr>
            <p:ph type="pic" sz="quarter" idx="11"/>
          </p:nvPr>
        </p:nvPicPr>
        <p:blipFill>
          <a:blip r:embed="rId3"/>
          <a:srcRect/>
          <a:stretch>
            <a:fillRect/>
          </a:stretch>
        </p:blipFill>
        <p:spPr/>
      </p:pic>
      <p:sp>
        <p:nvSpPr>
          <p:cNvPr id="4" name="Text Placeholder 3">
            <a:extLst>
              <a:ext uri="{FF2B5EF4-FFF2-40B4-BE49-F238E27FC236}">
                <a16:creationId xmlns:a16="http://schemas.microsoft.com/office/drawing/2014/main" id="{AC533C34-8A49-13C5-9A33-53C09E7B0D0F}"/>
              </a:ext>
            </a:extLst>
          </p:cNvPr>
          <p:cNvSpPr>
            <a:spLocks noGrp="1"/>
          </p:cNvSpPr>
          <p:nvPr>
            <p:ph type="body" sz="quarter" idx="12"/>
          </p:nvPr>
        </p:nvSpPr>
        <p:spPr/>
        <p:txBody>
          <a:bodyPr/>
          <a:lstStyle/>
          <a:p>
            <a:r>
              <a:rPr lang="en-US" dirty="0"/>
              <a:t>If you went to this garage sale, what would you like to take home? Why?</a:t>
            </a:r>
          </a:p>
        </p:txBody>
      </p:sp>
    </p:spTree>
    <p:extLst>
      <p:ext uri="{BB962C8B-B14F-4D97-AF65-F5344CB8AC3E}">
        <p14:creationId xmlns:p14="http://schemas.microsoft.com/office/powerpoint/2010/main" val="506282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4BA32-C438-6E5A-9FF5-3EBCB181B4E3}"/>
              </a:ext>
            </a:extLst>
          </p:cNvPr>
          <p:cNvSpPr>
            <a:spLocks noGrp="1"/>
          </p:cNvSpPr>
          <p:nvPr>
            <p:ph type="ctrTitle"/>
          </p:nvPr>
        </p:nvSpPr>
        <p:spPr/>
        <p:txBody>
          <a:bodyPr/>
          <a:lstStyle/>
          <a:p>
            <a:r>
              <a:rPr lang="en-US" dirty="0"/>
              <a:t>Apply It</a:t>
            </a:r>
          </a:p>
        </p:txBody>
      </p:sp>
      <p:pic>
        <p:nvPicPr>
          <p:cNvPr id="4" name="Picture Placeholder 3">
            <a:extLst>
              <a:ext uri="{FF2B5EF4-FFF2-40B4-BE49-F238E27FC236}">
                <a16:creationId xmlns:a16="http://schemas.microsoft.com/office/drawing/2014/main" id="{29B383DA-3AA2-5F31-9395-68C68DD5AC7A}"/>
              </a:ext>
              <a:ext uri="{C183D7F6-B498-43B3-948B-1728B52AA6E4}">
                <adec:decorative xmlns:adec="http://schemas.microsoft.com/office/drawing/2017/decorative" val="1"/>
              </a:ext>
            </a:extLst>
          </p:cNvPr>
          <p:cNvPicPr>
            <a:picLocks noGrp="1" noChangeAspect="1"/>
          </p:cNvPicPr>
          <p:nvPr>
            <p:ph type="pic" sz="quarter" idx="10"/>
          </p:nvPr>
        </p:nvPicPr>
        <p:blipFill>
          <a:blip r:embed="rId3"/>
          <a:srcRect/>
          <a:stretch>
            <a:fillRect/>
          </a:stretch>
        </p:blipFill>
        <p:spPr/>
      </p:pic>
    </p:spTree>
    <p:extLst>
      <p:ext uri="{BB962C8B-B14F-4D97-AF65-F5344CB8AC3E}">
        <p14:creationId xmlns:p14="http://schemas.microsoft.com/office/powerpoint/2010/main" val="1951199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AC93-37F6-064C-F6EC-267F223F85AB}"/>
              </a:ext>
            </a:extLst>
          </p:cNvPr>
          <p:cNvSpPr>
            <a:spLocks noGrp="1"/>
          </p:cNvSpPr>
          <p:nvPr>
            <p:ph type="title"/>
          </p:nvPr>
        </p:nvSpPr>
        <p:spPr/>
        <p:txBody>
          <a:bodyPr/>
          <a:lstStyle/>
          <a:p>
            <a:r>
              <a:rPr lang="en-US" dirty="0"/>
              <a:t>Counter Compare Activity</a:t>
            </a:r>
          </a:p>
        </p:txBody>
      </p:sp>
      <p:pic>
        <p:nvPicPr>
          <p:cNvPr id="4" name="Picture Placeholder 3" descr="Two groups. Each group has a blank number card and counters to color. Ask your teacher for help with this activity.">
            <a:extLst>
              <a:ext uri="{FF2B5EF4-FFF2-40B4-BE49-F238E27FC236}">
                <a16:creationId xmlns:a16="http://schemas.microsoft.com/office/drawing/2014/main" id="{D4273707-F08A-2F23-2602-6D95AFFAD6C3}"/>
              </a:ext>
            </a:extLst>
          </p:cNvPr>
          <p:cNvPicPr>
            <a:picLocks noGrp="1" noChangeAspect="1"/>
          </p:cNvPicPr>
          <p:nvPr>
            <p:ph type="pic" sz="quarter" idx="11"/>
          </p:nvPr>
        </p:nvPicPr>
        <p:blipFill>
          <a:blip r:embed="rId3"/>
          <a:srcRect/>
          <a:stretch>
            <a:fillRect/>
          </a:stretch>
        </p:blipFill>
        <p:spPr/>
      </p:pic>
      <p:sp>
        <p:nvSpPr>
          <p:cNvPr id="5" name="Text Placeholder 3">
            <a:extLst>
              <a:ext uri="{FF2B5EF4-FFF2-40B4-BE49-F238E27FC236}">
                <a16:creationId xmlns:a16="http://schemas.microsoft.com/office/drawing/2014/main" id="{1FB36005-CEC0-9FD2-1FE8-D0A2116EB732}"/>
              </a:ext>
            </a:extLst>
          </p:cNvPr>
          <p:cNvSpPr>
            <a:spLocks noGrp="1"/>
          </p:cNvSpPr>
          <p:nvPr>
            <p:ph type="body" sz="quarter" idx="12"/>
          </p:nvPr>
        </p:nvSpPr>
        <p:spPr/>
        <p:txBody>
          <a:bodyPr/>
          <a:lstStyle/>
          <a:p>
            <a:r>
              <a:rPr lang="en-US" dirty="0"/>
              <a:t>How do you know which group has more or less?</a:t>
            </a:r>
          </a:p>
        </p:txBody>
      </p:sp>
    </p:spTree>
    <p:extLst>
      <p:ext uri="{BB962C8B-B14F-4D97-AF65-F5344CB8AC3E}">
        <p14:creationId xmlns:p14="http://schemas.microsoft.com/office/powerpoint/2010/main" val="1601599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6CE51-842A-CAD3-4083-E3D39A27B15C}"/>
              </a:ext>
            </a:extLst>
          </p:cNvPr>
          <p:cNvSpPr>
            <a:spLocks noGrp="1"/>
          </p:cNvSpPr>
          <p:nvPr>
            <p:ph type="ctrTitle"/>
          </p:nvPr>
        </p:nvSpPr>
        <p:spPr>
          <a:xfrm>
            <a:off x="859536" y="1636776"/>
            <a:ext cx="4663440" cy="1588127"/>
          </a:xfrm>
        </p:spPr>
        <p:txBody>
          <a:bodyPr/>
          <a:lstStyle/>
          <a:p>
            <a:r>
              <a:rPr lang="en-US" dirty="0"/>
              <a:t>Centers and Practice</a:t>
            </a:r>
          </a:p>
        </p:txBody>
      </p:sp>
      <p:pic>
        <p:nvPicPr>
          <p:cNvPr id="6" name="Picture Placeholder 5">
            <a:extLst>
              <a:ext uri="{FF2B5EF4-FFF2-40B4-BE49-F238E27FC236}">
                <a16:creationId xmlns:a16="http://schemas.microsoft.com/office/drawing/2014/main" id="{048A4711-6F32-3E7A-55DE-4038EB4A384A}"/>
              </a:ext>
              <a:ext uri="{C183D7F6-B498-43B3-948B-1728B52AA6E4}">
                <adec:decorative xmlns:adec="http://schemas.microsoft.com/office/drawing/2017/decorative" val="1"/>
              </a:ext>
            </a:extLst>
          </p:cNvPr>
          <p:cNvPicPr>
            <a:picLocks noGrp="1" noChangeAspect="1"/>
          </p:cNvPicPr>
          <p:nvPr>
            <p:ph type="pic" sz="quarter" idx="10"/>
          </p:nvPr>
        </p:nvPicPr>
        <p:blipFill>
          <a:blip r:embed="rId3"/>
          <a:srcRect/>
          <a:stretch>
            <a:fillRect/>
          </a:stretch>
        </p:blipFill>
        <p:spPr/>
      </p:pic>
      <p:sp>
        <p:nvSpPr>
          <p:cNvPr id="4" name="Text Placeholder 3">
            <a:extLst>
              <a:ext uri="{FF2B5EF4-FFF2-40B4-BE49-F238E27FC236}">
                <a16:creationId xmlns:a16="http://schemas.microsoft.com/office/drawing/2014/main" id="{CA2DC468-B156-4207-BF93-51FA44AAB5BF}"/>
              </a:ext>
            </a:extLst>
          </p:cNvPr>
          <p:cNvSpPr>
            <a:spLocks noGrp="1"/>
          </p:cNvSpPr>
          <p:nvPr>
            <p:ph type="body" sz="quarter" idx="11"/>
          </p:nvPr>
        </p:nvSpPr>
        <p:spPr>
          <a:xfrm>
            <a:off x="822960" y="3136392"/>
            <a:ext cx="4206240" cy="891526"/>
          </a:xfrm>
        </p:spPr>
        <p:txBody>
          <a:bodyPr/>
          <a:lstStyle/>
          <a:p>
            <a:r>
              <a:rPr lang="en-US" b="1" dirty="0"/>
              <a:t>Session Centers: </a:t>
            </a:r>
            <a:r>
              <a:rPr lang="en-US" dirty="0"/>
              <a:t>Counter Compare</a:t>
            </a:r>
          </a:p>
          <a:p>
            <a:r>
              <a:rPr lang="en-US" b="1" dirty="0"/>
              <a:t>Centers Library: </a:t>
            </a:r>
            <a:r>
              <a:rPr lang="en-US" dirty="0"/>
              <a:t>Tile Puzzles, Show It</a:t>
            </a:r>
          </a:p>
          <a:p>
            <a:r>
              <a:rPr lang="en-US" b="1" dirty="0"/>
              <a:t>Practice: </a:t>
            </a:r>
            <a:r>
              <a:rPr lang="en-US" dirty="0"/>
              <a:t>Circle/Draw</a:t>
            </a:r>
          </a:p>
        </p:txBody>
      </p:sp>
    </p:spTree>
    <p:extLst>
      <p:ext uri="{BB962C8B-B14F-4D97-AF65-F5344CB8AC3E}">
        <p14:creationId xmlns:p14="http://schemas.microsoft.com/office/powerpoint/2010/main" val="2910613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88CCC-779A-2C38-9F1B-82C46AEAC670}"/>
              </a:ext>
            </a:extLst>
          </p:cNvPr>
          <p:cNvSpPr>
            <a:spLocks noGrp="1"/>
          </p:cNvSpPr>
          <p:nvPr>
            <p:ph type="title"/>
          </p:nvPr>
        </p:nvSpPr>
        <p:spPr/>
        <p:txBody>
          <a:bodyPr/>
          <a:lstStyle/>
          <a:p>
            <a:r>
              <a:rPr lang="en-US" dirty="0"/>
              <a:t>Counter Compare Activity</a:t>
            </a:r>
          </a:p>
        </p:txBody>
      </p:sp>
      <p:pic>
        <p:nvPicPr>
          <p:cNvPr id="4" name="Picture Placeholder 3" descr="Two groups. Each group has a blank number card and counters to color. Ask your teacher for help with this activity.">
            <a:extLst>
              <a:ext uri="{FF2B5EF4-FFF2-40B4-BE49-F238E27FC236}">
                <a16:creationId xmlns:a16="http://schemas.microsoft.com/office/drawing/2014/main" id="{7407FF87-A362-85F2-FCA8-D6F491BB6589}"/>
              </a:ext>
            </a:extLst>
          </p:cNvPr>
          <p:cNvPicPr>
            <a:picLocks noGrp="1" noChangeAspect="1"/>
          </p:cNvPicPr>
          <p:nvPr>
            <p:ph type="pic" sz="quarter" idx="11"/>
          </p:nvPr>
        </p:nvPicPr>
        <p:blipFill>
          <a:blip r:embed="rId3"/>
          <a:srcRect/>
          <a:stretch>
            <a:fillRect/>
          </a:stretch>
        </p:blipFill>
        <p:spPr/>
      </p:pic>
      <p:sp>
        <p:nvSpPr>
          <p:cNvPr id="5" name="Text Placeholder 3">
            <a:extLst>
              <a:ext uri="{FF2B5EF4-FFF2-40B4-BE49-F238E27FC236}">
                <a16:creationId xmlns:a16="http://schemas.microsoft.com/office/drawing/2014/main" id="{67650080-B70C-8E19-C861-B18A5688297D}"/>
              </a:ext>
            </a:extLst>
          </p:cNvPr>
          <p:cNvSpPr>
            <a:spLocks noGrp="1"/>
          </p:cNvSpPr>
          <p:nvPr>
            <p:ph type="body" sz="quarter" idx="12"/>
          </p:nvPr>
        </p:nvSpPr>
        <p:spPr/>
        <p:txBody>
          <a:bodyPr/>
          <a:lstStyle/>
          <a:p>
            <a:r>
              <a:rPr lang="en-US" dirty="0"/>
              <a:t>How do you know which group has more or less?</a:t>
            </a:r>
          </a:p>
        </p:txBody>
      </p:sp>
    </p:spTree>
    <p:extLst>
      <p:ext uri="{BB962C8B-B14F-4D97-AF65-F5344CB8AC3E}">
        <p14:creationId xmlns:p14="http://schemas.microsoft.com/office/powerpoint/2010/main" val="3877656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A3C8F-F21D-78AD-BA10-80DB2649A480}"/>
              </a:ext>
            </a:extLst>
          </p:cNvPr>
          <p:cNvSpPr>
            <a:spLocks noGrp="1"/>
          </p:cNvSpPr>
          <p:nvPr>
            <p:ph type="title"/>
          </p:nvPr>
        </p:nvSpPr>
        <p:spPr/>
        <p:txBody>
          <a:bodyPr/>
          <a:lstStyle/>
          <a:p>
            <a:r>
              <a:rPr lang="en-US" dirty="0"/>
              <a:t>Tile Puzzles</a:t>
            </a:r>
          </a:p>
        </p:txBody>
      </p:sp>
      <p:pic>
        <p:nvPicPr>
          <p:cNvPr id="6" name="Picture Placeholder 5">
            <a:extLst>
              <a:ext uri="{FF2B5EF4-FFF2-40B4-BE49-F238E27FC236}">
                <a16:creationId xmlns:a16="http://schemas.microsoft.com/office/drawing/2014/main" id="{DF6C7AB9-D80A-CA79-C3A5-442A3C3F85B3}"/>
              </a:ext>
              <a:ext uri="{C183D7F6-B498-43B3-948B-1728B52AA6E4}">
                <adec:decorative xmlns:adec="http://schemas.microsoft.com/office/drawing/2017/decorative" val="1"/>
              </a:ext>
            </a:extLst>
          </p:cNvPr>
          <p:cNvPicPr>
            <a:picLocks noGrp="1" noChangeAspect="1"/>
          </p:cNvPicPr>
          <p:nvPr>
            <p:ph type="pic" sz="quarter" idx="11"/>
          </p:nvPr>
        </p:nvPicPr>
        <p:blipFill>
          <a:blip r:embed="rId3"/>
          <a:srcRect/>
          <a:stretch>
            <a:fillRect/>
          </a:stretch>
        </p:blipFill>
        <p:spPr/>
      </p:pic>
      <p:sp>
        <p:nvSpPr>
          <p:cNvPr id="4" name="Text Placeholder 3">
            <a:extLst>
              <a:ext uri="{FF2B5EF4-FFF2-40B4-BE49-F238E27FC236}">
                <a16:creationId xmlns:a16="http://schemas.microsoft.com/office/drawing/2014/main" id="{A539F6E6-52E1-14A6-3170-4BD7DF33FEAB}"/>
              </a:ext>
            </a:extLst>
          </p:cNvPr>
          <p:cNvSpPr>
            <a:spLocks noGrp="1"/>
          </p:cNvSpPr>
          <p:nvPr>
            <p:ph type="body" sz="quarter" idx="12"/>
          </p:nvPr>
        </p:nvSpPr>
        <p:spPr/>
        <p:txBody>
          <a:bodyPr/>
          <a:lstStyle/>
          <a:p>
            <a:r>
              <a:rPr lang="en-US" b="1" dirty="0"/>
              <a:t>Centers Library</a:t>
            </a:r>
          </a:p>
          <a:p>
            <a:r>
              <a:rPr lang="en-US" b="1" dirty="0">
                <a:solidFill>
                  <a:srgbClr val="0177BE"/>
                </a:solidFill>
              </a:rPr>
              <a:t>SKILL REVIEW  </a:t>
            </a:r>
            <a:r>
              <a:rPr lang="en-US" dirty="0"/>
              <a:t>Tile Puzzles, Card 8</a:t>
            </a:r>
          </a:p>
        </p:txBody>
      </p:sp>
    </p:spTree>
    <p:extLst>
      <p:ext uri="{BB962C8B-B14F-4D97-AF65-F5344CB8AC3E}">
        <p14:creationId xmlns:p14="http://schemas.microsoft.com/office/powerpoint/2010/main" val="643618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D1CA4-E520-F211-B7E1-C802CDD1AC77}"/>
              </a:ext>
            </a:extLst>
          </p:cNvPr>
          <p:cNvSpPr>
            <a:spLocks noGrp="1"/>
          </p:cNvSpPr>
          <p:nvPr>
            <p:ph type="title"/>
          </p:nvPr>
        </p:nvSpPr>
        <p:spPr/>
        <p:txBody>
          <a:bodyPr/>
          <a:lstStyle/>
          <a:p>
            <a:r>
              <a:rPr lang="en-US" dirty="0"/>
              <a:t>Show It</a:t>
            </a:r>
          </a:p>
        </p:txBody>
      </p:sp>
      <p:pic>
        <p:nvPicPr>
          <p:cNvPr id="6" name="Picture Placeholder 5">
            <a:extLst>
              <a:ext uri="{FF2B5EF4-FFF2-40B4-BE49-F238E27FC236}">
                <a16:creationId xmlns:a16="http://schemas.microsoft.com/office/drawing/2014/main" id="{3280D160-4CE4-6C74-54BB-9EF293D727FF}"/>
              </a:ext>
              <a:ext uri="{C183D7F6-B498-43B3-948B-1728B52AA6E4}">
                <adec:decorative xmlns:adec="http://schemas.microsoft.com/office/drawing/2017/decorative" val="1"/>
              </a:ext>
            </a:extLst>
          </p:cNvPr>
          <p:cNvPicPr>
            <a:picLocks noGrp="1" noChangeAspect="1"/>
          </p:cNvPicPr>
          <p:nvPr>
            <p:ph type="pic" sz="quarter" idx="11"/>
          </p:nvPr>
        </p:nvPicPr>
        <p:blipFill>
          <a:blip r:embed="rId3"/>
          <a:srcRect/>
          <a:stretch>
            <a:fillRect/>
          </a:stretch>
        </p:blipFill>
        <p:spPr/>
      </p:pic>
      <p:sp>
        <p:nvSpPr>
          <p:cNvPr id="4" name="Text Placeholder 3">
            <a:extLst>
              <a:ext uri="{FF2B5EF4-FFF2-40B4-BE49-F238E27FC236}">
                <a16:creationId xmlns:a16="http://schemas.microsoft.com/office/drawing/2014/main" id="{8A310530-5CD9-7A2D-6920-B7C14E1CB103}"/>
              </a:ext>
            </a:extLst>
          </p:cNvPr>
          <p:cNvSpPr>
            <a:spLocks noGrp="1"/>
          </p:cNvSpPr>
          <p:nvPr>
            <p:ph type="body" sz="quarter" idx="12"/>
          </p:nvPr>
        </p:nvSpPr>
        <p:spPr/>
        <p:txBody>
          <a:bodyPr/>
          <a:lstStyle/>
          <a:p>
            <a:r>
              <a:rPr lang="en-US" b="1" dirty="0"/>
              <a:t>Centers Library</a:t>
            </a:r>
          </a:p>
          <a:p>
            <a:r>
              <a:rPr lang="en-US" b="1" dirty="0">
                <a:solidFill>
                  <a:srgbClr val="0177BE"/>
                </a:solidFill>
              </a:rPr>
              <a:t>FLUENCY  </a:t>
            </a:r>
            <a:r>
              <a:rPr lang="en-US" dirty="0"/>
              <a:t>Show It, Card 13</a:t>
            </a:r>
          </a:p>
        </p:txBody>
      </p:sp>
    </p:spTree>
    <p:extLst>
      <p:ext uri="{BB962C8B-B14F-4D97-AF65-F5344CB8AC3E}">
        <p14:creationId xmlns:p14="http://schemas.microsoft.com/office/powerpoint/2010/main" val="3410682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D025A-8B42-9B3B-939F-5540A5B0CB3B}"/>
              </a:ext>
            </a:extLst>
          </p:cNvPr>
          <p:cNvSpPr>
            <a:spLocks noGrp="1"/>
          </p:cNvSpPr>
          <p:nvPr>
            <p:ph type="title"/>
          </p:nvPr>
        </p:nvSpPr>
        <p:spPr/>
        <p:txBody>
          <a:bodyPr/>
          <a:lstStyle/>
          <a:p>
            <a:r>
              <a:rPr lang="en-US" dirty="0"/>
              <a:t>Practice</a:t>
            </a:r>
          </a:p>
        </p:txBody>
      </p:sp>
      <p:pic>
        <p:nvPicPr>
          <p:cNvPr id="4" name="Picture Placeholder 3" descr="Four problems. Each problem shows two groups of objects. Ask your teacher for help with this activity.">
            <a:extLst>
              <a:ext uri="{FF2B5EF4-FFF2-40B4-BE49-F238E27FC236}">
                <a16:creationId xmlns:a16="http://schemas.microsoft.com/office/drawing/2014/main" id="{B48595FD-3890-3861-E621-6443539006A6}"/>
              </a:ext>
            </a:extLst>
          </p:cNvPr>
          <p:cNvPicPr>
            <a:picLocks noGrp="1" noChangeAspect="1"/>
          </p:cNvPicPr>
          <p:nvPr>
            <p:ph type="pic" sz="quarter" idx="11"/>
          </p:nvPr>
        </p:nvPicPr>
        <p:blipFill>
          <a:blip r:embed="rId3"/>
          <a:srcRect/>
          <a:stretch>
            <a:fillRect/>
          </a:stretch>
        </p:blipFill>
        <p:spPr/>
      </p:pic>
      <p:sp>
        <p:nvSpPr>
          <p:cNvPr id="5" name="Text Placeholder 3">
            <a:extLst>
              <a:ext uri="{FF2B5EF4-FFF2-40B4-BE49-F238E27FC236}">
                <a16:creationId xmlns:a16="http://schemas.microsoft.com/office/drawing/2014/main" id="{975D0784-1870-CA60-3F73-EB124E34893C}"/>
              </a:ext>
            </a:extLst>
          </p:cNvPr>
          <p:cNvSpPr>
            <a:spLocks noGrp="1"/>
          </p:cNvSpPr>
          <p:nvPr>
            <p:ph type="body" sz="quarter" idx="12"/>
          </p:nvPr>
        </p:nvSpPr>
        <p:spPr/>
        <p:txBody>
          <a:bodyPr/>
          <a:lstStyle/>
          <a:p>
            <a:r>
              <a:rPr lang="en-US" dirty="0"/>
              <a:t>Circle the group that shows more. Draw a line under the group that shows less.</a:t>
            </a:r>
          </a:p>
        </p:txBody>
      </p:sp>
    </p:spTree>
    <p:extLst>
      <p:ext uri="{BB962C8B-B14F-4D97-AF65-F5344CB8AC3E}">
        <p14:creationId xmlns:p14="http://schemas.microsoft.com/office/powerpoint/2010/main" val="1074274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02272-883B-2EB8-EAD2-AAA9FEF2E938}"/>
              </a:ext>
            </a:extLst>
          </p:cNvPr>
          <p:cNvSpPr>
            <a:spLocks noGrp="1"/>
          </p:cNvSpPr>
          <p:nvPr>
            <p:ph type="title"/>
          </p:nvPr>
        </p:nvSpPr>
        <p:spPr/>
        <p:txBody>
          <a:bodyPr/>
          <a:lstStyle/>
          <a:p>
            <a:r>
              <a:rPr lang="en-US" dirty="0"/>
              <a:t>Practice</a:t>
            </a:r>
          </a:p>
        </p:txBody>
      </p:sp>
      <p:pic>
        <p:nvPicPr>
          <p:cNvPr id="4" name="Picture Placeholder 3" descr="Four problems. Each problem shows two groups of cubes. Ask your teacher for help with this activity.">
            <a:extLst>
              <a:ext uri="{FF2B5EF4-FFF2-40B4-BE49-F238E27FC236}">
                <a16:creationId xmlns:a16="http://schemas.microsoft.com/office/drawing/2014/main" id="{8B4AAFC4-64D8-0A97-D640-A5EB679C292B}"/>
              </a:ext>
            </a:extLst>
          </p:cNvPr>
          <p:cNvPicPr>
            <a:picLocks noGrp="1" noChangeAspect="1"/>
          </p:cNvPicPr>
          <p:nvPr>
            <p:ph type="pic" sz="quarter" idx="11"/>
          </p:nvPr>
        </p:nvPicPr>
        <p:blipFill>
          <a:blip r:embed="rId2"/>
          <a:srcRect/>
          <a:stretch>
            <a:fillRect/>
          </a:stretch>
        </p:blipFill>
        <p:spPr/>
      </p:pic>
      <p:sp>
        <p:nvSpPr>
          <p:cNvPr id="5" name="Text Placeholder 3">
            <a:extLst>
              <a:ext uri="{FF2B5EF4-FFF2-40B4-BE49-F238E27FC236}">
                <a16:creationId xmlns:a16="http://schemas.microsoft.com/office/drawing/2014/main" id="{22080590-59F6-4D4E-9EF2-1BDDF52D20EE}"/>
              </a:ext>
            </a:extLst>
          </p:cNvPr>
          <p:cNvSpPr>
            <a:spLocks noGrp="1"/>
          </p:cNvSpPr>
          <p:nvPr>
            <p:ph type="body" sz="quarter" idx="12"/>
          </p:nvPr>
        </p:nvSpPr>
        <p:spPr/>
        <p:txBody>
          <a:bodyPr/>
          <a:lstStyle/>
          <a:p>
            <a:r>
              <a:rPr lang="en-US" dirty="0"/>
              <a:t>Circle the group that shows more. Draw a line under the group that shows less.</a:t>
            </a:r>
          </a:p>
        </p:txBody>
      </p:sp>
    </p:spTree>
    <p:extLst>
      <p:ext uri="{BB962C8B-B14F-4D97-AF65-F5344CB8AC3E}">
        <p14:creationId xmlns:p14="http://schemas.microsoft.com/office/powerpoint/2010/main" val="3594849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B30A1-3513-11FF-7381-8AC0BD106B75}"/>
              </a:ext>
            </a:extLst>
          </p:cNvPr>
          <p:cNvSpPr>
            <a:spLocks noGrp="1"/>
          </p:cNvSpPr>
          <p:nvPr>
            <p:ph type="ctrTitle"/>
          </p:nvPr>
        </p:nvSpPr>
        <p:spPr/>
        <p:txBody>
          <a:bodyPr/>
          <a:lstStyle/>
          <a:p>
            <a:r>
              <a:rPr lang="en-US" dirty="0"/>
              <a:t>NUMBER SENSE</a:t>
            </a:r>
          </a:p>
        </p:txBody>
      </p:sp>
      <p:sp>
        <p:nvSpPr>
          <p:cNvPr id="3" name="Subtitle 2">
            <a:extLst>
              <a:ext uri="{FF2B5EF4-FFF2-40B4-BE49-F238E27FC236}">
                <a16:creationId xmlns:a16="http://schemas.microsoft.com/office/drawing/2014/main" id="{36B9616D-E2A4-91AB-E91A-54F584887539}"/>
              </a:ext>
            </a:extLst>
          </p:cNvPr>
          <p:cNvSpPr>
            <a:spLocks noGrp="1"/>
          </p:cNvSpPr>
          <p:nvPr>
            <p:ph type="subTitle" idx="1"/>
          </p:nvPr>
        </p:nvSpPr>
        <p:spPr/>
        <p:txBody>
          <a:bodyPr/>
          <a:lstStyle/>
          <a:p>
            <a:r>
              <a:rPr lang="en-US" dirty="0"/>
              <a:t>Show It Another Way</a:t>
            </a:r>
          </a:p>
        </p:txBody>
      </p:sp>
      <p:pic>
        <p:nvPicPr>
          <p:cNvPr id="6" name="Picture Placeholder 5">
            <a:extLst>
              <a:ext uri="{FF2B5EF4-FFF2-40B4-BE49-F238E27FC236}">
                <a16:creationId xmlns:a16="http://schemas.microsoft.com/office/drawing/2014/main" id="{AAD180F8-42EF-7044-D219-CC7D72AD1037}"/>
              </a:ext>
              <a:ext uri="{C183D7F6-B498-43B3-948B-1728B52AA6E4}">
                <adec:decorative xmlns:adec="http://schemas.microsoft.com/office/drawing/2017/decorative" val="1"/>
              </a:ext>
            </a:extLst>
          </p:cNvPr>
          <p:cNvPicPr>
            <a:picLocks noGrp="1" noChangeAspect="1"/>
          </p:cNvPicPr>
          <p:nvPr>
            <p:ph type="pic" sz="quarter" idx="10"/>
          </p:nvPr>
        </p:nvPicPr>
        <p:blipFill>
          <a:blip r:embed="rId3"/>
          <a:srcRect/>
          <a:stretch>
            <a:fillRect/>
          </a:stretch>
        </p:blipFill>
        <p:spPr/>
      </p:pic>
    </p:spTree>
    <p:extLst>
      <p:ext uri="{BB962C8B-B14F-4D97-AF65-F5344CB8AC3E}">
        <p14:creationId xmlns:p14="http://schemas.microsoft.com/office/powerpoint/2010/main" val="1331395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EFF1C-92A6-8033-F03D-E3D953A5AEBC}"/>
              </a:ext>
            </a:extLst>
          </p:cNvPr>
          <p:cNvSpPr>
            <a:spLocks noGrp="1"/>
          </p:cNvSpPr>
          <p:nvPr>
            <p:ph type="ctrTitle"/>
          </p:nvPr>
        </p:nvSpPr>
        <p:spPr/>
        <p:txBody>
          <a:bodyPr/>
          <a:lstStyle/>
          <a:p>
            <a:r>
              <a:rPr lang="en-US" dirty="0"/>
              <a:t>Reflection</a:t>
            </a:r>
          </a:p>
        </p:txBody>
      </p:sp>
      <p:pic>
        <p:nvPicPr>
          <p:cNvPr id="5" name="Picture Placeholder 4">
            <a:extLst>
              <a:ext uri="{FF2B5EF4-FFF2-40B4-BE49-F238E27FC236}">
                <a16:creationId xmlns:a16="http://schemas.microsoft.com/office/drawing/2014/main" id="{ED899604-AC3E-9306-9C04-FBF349BF2D3E}"/>
              </a:ext>
              <a:ext uri="{C183D7F6-B498-43B3-948B-1728B52AA6E4}">
                <adec:decorative xmlns:adec="http://schemas.microsoft.com/office/drawing/2017/decorative" val="1"/>
              </a:ext>
            </a:extLst>
          </p:cNvPr>
          <p:cNvPicPr>
            <a:picLocks noGrp="1" noChangeAspect="1"/>
          </p:cNvPicPr>
          <p:nvPr>
            <p:ph type="pic" sz="quarter" idx="10"/>
          </p:nvPr>
        </p:nvPicPr>
        <p:blipFill>
          <a:blip r:embed="rId2"/>
          <a:srcRect/>
          <a:stretch>
            <a:fillRect/>
          </a:stretch>
        </p:blipFill>
        <p:spPr/>
      </p:pic>
    </p:spTree>
    <p:extLst>
      <p:ext uri="{BB962C8B-B14F-4D97-AF65-F5344CB8AC3E}">
        <p14:creationId xmlns:p14="http://schemas.microsoft.com/office/powerpoint/2010/main" val="3115939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E3F4-C9C7-AAE7-E53C-3BDA30A14461}"/>
              </a:ext>
            </a:extLst>
          </p:cNvPr>
          <p:cNvSpPr>
            <a:spLocks noGrp="1"/>
          </p:cNvSpPr>
          <p:nvPr>
            <p:ph type="title"/>
          </p:nvPr>
        </p:nvSpPr>
        <p:spPr/>
        <p:txBody>
          <a:bodyPr/>
          <a:lstStyle/>
          <a:p>
            <a:r>
              <a:rPr lang="en-US" dirty="0"/>
              <a:t>Close: Reflection</a:t>
            </a:r>
          </a:p>
        </p:txBody>
      </p:sp>
      <p:pic>
        <p:nvPicPr>
          <p:cNvPr id="9" name="Picture Placeholder 8">
            <a:extLst>
              <a:ext uri="{FF2B5EF4-FFF2-40B4-BE49-F238E27FC236}">
                <a16:creationId xmlns:a16="http://schemas.microsoft.com/office/drawing/2014/main" id="{A68D7C00-40C1-4C41-D8C2-D743889FA990}"/>
              </a:ext>
              <a:ext uri="{C183D7F6-B498-43B3-948B-1728B52AA6E4}">
                <adec:decorative xmlns:adec="http://schemas.microsoft.com/office/drawing/2017/decorative" val="1"/>
              </a:ext>
            </a:extLst>
          </p:cNvPr>
          <p:cNvPicPr>
            <a:picLocks noGrp="1" noChangeAspect="1"/>
          </p:cNvPicPr>
          <p:nvPr>
            <p:ph type="pic" sz="quarter" idx="10"/>
          </p:nvPr>
        </p:nvPicPr>
        <p:blipFill>
          <a:blip r:embed="rId3"/>
          <a:srcRect/>
          <a:stretch>
            <a:fillRect/>
          </a:stretch>
        </p:blipFill>
        <p:spPr/>
      </p:pic>
      <p:sp>
        <p:nvSpPr>
          <p:cNvPr id="4" name="Text Placeholder 3">
            <a:extLst>
              <a:ext uri="{FF2B5EF4-FFF2-40B4-BE49-F238E27FC236}">
                <a16:creationId xmlns:a16="http://schemas.microsoft.com/office/drawing/2014/main" id="{45B8AC9B-D7EB-1D01-0AD6-2BE2C42412DC}"/>
              </a:ext>
            </a:extLst>
          </p:cNvPr>
          <p:cNvSpPr>
            <a:spLocks noGrp="1"/>
          </p:cNvSpPr>
          <p:nvPr>
            <p:ph type="body" sz="quarter" idx="11"/>
          </p:nvPr>
        </p:nvSpPr>
        <p:spPr/>
        <p:txBody>
          <a:bodyPr/>
          <a:lstStyle/>
          <a:p>
            <a:r>
              <a:rPr lang="en-US" dirty="0"/>
              <a:t>I learned . . . </a:t>
            </a:r>
          </a:p>
        </p:txBody>
      </p:sp>
      <p:sp>
        <p:nvSpPr>
          <p:cNvPr id="5" name="Text Placeholder 4">
            <a:extLst>
              <a:ext uri="{FF2B5EF4-FFF2-40B4-BE49-F238E27FC236}">
                <a16:creationId xmlns:a16="http://schemas.microsoft.com/office/drawing/2014/main" id="{4D5A3173-2107-3A20-31E8-CEDD63F7DA25}"/>
              </a:ext>
            </a:extLst>
          </p:cNvPr>
          <p:cNvSpPr>
            <a:spLocks noGrp="1"/>
          </p:cNvSpPr>
          <p:nvPr>
            <p:ph type="body" sz="quarter" idx="12"/>
          </p:nvPr>
        </p:nvSpPr>
        <p:spPr/>
        <p:txBody>
          <a:bodyPr/>
          <a:lstStyle/>
          <a:p>
            <a:r>
              <a:rPr lang="en-US" dirty="0"/>
              <a:t>I think . . . </a:t>
            </a:r>
          </a:p>
        </p:txBody>
      </p:sp>
      <p:sp>
        <p:nvSpPr>
          <p:cNvPr id="6" name="Text Placeholder 5">
            <a:extLst>
              <a:ext uri="{FF2B5EF4-FFF2-40B4-BE49-F238E27FC236}">
                <a16:creationId xmlns:a16="http://schemas.microsoft.com/office/drawing/2014/main" id="{6EA0E8A4-4B79-C953-DE84-A7B049A41F2D}"/>
              </a:ext>
            </a:extLst>
          </p:cNvPr>
          <p:cNvSpPr>
            <a:spLocks noGrp="1"/>
          </p:cNvSpPr>
          <p:nvPr>
            <p:ph type="body" sz="quarter" idx="13"/>
          </p:nvPr>
        </p:nvSpPr>
        <p:spPr/>
        <p:txBody>
          <a:bodyPr/>
          <a:lstStyle/>
          <a:p>
            <a:r>
              <a:rPr lang="en-US" dirty="0"/>
              <a:t>I wonder . . .</a:t>
            </a:r>
          </a:p>
        </p:txBody>
      </p:sp>
      <p:sp>
        <p:nvSpPr>
          <p:cNvPr id="7" name="Text Placeholder 6">
            <a:extLst>
              <a:ext uri="{FF2B5EF4-FFF2-40B4-BE49-F238E27FC236}">
                <a16:creationId xmlns:a16="http://schemas.microsoft.com/office/drawing/2014/main" id="{44149402-CE04-52FA-7F38-AEB68C3AB0E5}"/>
              </a:ext>
            </a:extLst>
          </p:cNvPr>
          <p:cNvSpPr>
            <a:spLocks noGrp="1"/>
          </p:cNvSpPr>
          <p:nvPr>
            <p:ph type="body" sz="quarter" idx="14"/>
          </p:nvPr>
        </p:nvSpPr>
        <p:spPr/>
        <p:txBody>
          <a:bodyPr/>
          <a:lstStyle/>
          <a:p>
            <a:r>
              <a:rPr lang="en-US" b="1" dirty="0">
                <a:solidFill>
                  <a:srgbClr val="0177BE"/>
                </a:solidFill>
              </a:rPr>
              <a:t>MATH REFLECTION  </a:t>
            </a:r>
            <a:r>
              <a:rPr lang="en-US" dirty="0"/>
              <a:t>Think about some ways you compared numbers. What did you discover about more, less, and the same?</a:t>
            </a:r>
          </a:p>
          <a:p>
            <a:r>
              <a:rPr lang="en-US" b="1" dirty="0">
                <a:solidFill>
                  <a:srgbClr val="0177BE"/>
                </a:solidFill>
              </a:rPr>
              <a:t>SELF REFLECTION  </a:t>
            </a:r>
            <a:r>
              <a:rPr lang="en-US" dirty="0"/>
              <a:t>Why is it important to keep your math activity space organized?</a:t>
            </a:r>
          </a:p>
        </p:txBody>
      </p:sp>
    </p:spTree>
    <p:extLst>
      <p:ext uri="{BB962C8B-B14F-4D97-AF65-F5344CB8AC3E}">
        <p14:creationId xmlns:p14="http://schemas.microsoft.com/office/powerpoint/2010/main" val="2805765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6D89D-0989-F031-8557-E4BB912395E5}"/>
              </a:ext>
            </a:extLst>
          </p:cNvPr>
          <p:cNvSpPr>
            <a:spLocks noGrp="1"/>
          </p:cNvSpPr>
          <p:nvPr>
            <p:ph type="title"/>
          </p:nvPr>
        </p:nvSpPr>
        <p:spPr/>
        <p:txBody>
          <a:bodyPr/>
          <a:lstStyle/>
          <a:p>
            <a:r>
              <a:rPr lang="en-US" dirty="0"/>
              <a:t>Connect to Culture</a:t>
            </a:r>
          </a:p>
        </p:txBody>
      </p:sp>
      <p:pic>
        <p:nvPicPr>
          <p:cNvPr id="6" name="Picture Placeholder 5" descr="Colorful items for sale at a market in Morocco.">
            <a:extLst>
              <a:ext uri="{FF2B5EF4-FFF2-40B4-BE49-F238E27FC236}">
                <a16:creationId xmlns:a16="http://schemas.microsoft.com/office/drawing/2014/main" id="{199283CC-C38F-AC17-C51D-BB4F29EB081B}"/>
              </a:ext>
            </a:extLst>
          </p:cNvPr>
          <p:cNvPicPr>
            <a:picLocks noGrp="1" noChangeAspect="1"/>
          </p:cNvPicPr>
          <p:nvPr>
            <p:ph type="pic" sz="quarter" idx="11"/>
          </p:nvPr>
        </p:nvPicPr>
        <p:blipFill>
          <a:blip r:embed="rId3"/>
          <a:srcRect/>
          <a:stretch>
            <a:fillRect/>
          </a:stretch>
        </p:blipFill>
        <p:spPr/>
      </p:pic>
      <p:sp>
        <p:nvSpPr>
          <p:cNvPr id="4" name="Text Placeholder 3">
            <a:extLst>
              <a:ext uri="{FF2B5EF4-FFF2-40B4-BE49-F238E27FC236}">
                <a16:creationId xmlns:a16="http://schemas.microsoft.com/office/drawing/2014/main" id="{99F06BD9-80AB-019D-AE25-93BD21AC656D}"/>
              </a:ext>
            </a:extLst>
          </p:cNvPr>
          <p:cNvSpPr>
            <a:spLocks noGrp="1"/>
          </p:cNvSpPr>
          <p:nvPr>
            <p:ph type="body" sz="quarter" idx="12"/>
          </p:nvPr>
        </p:nvSpPr>
        <p:spPr/>
        <p:txBody>
          <a:bodyPr/>
          <a:lstStyle/>
          <a:p>
            <a:r>
              <a:rPr lang="en-US" dirty="0"/>
              <a:t>What do you notice? What questions do you have about markets where you live and in other places?</a:t>
            </a:r>
          </a:p>
        </p:txBody>
      </p:sp>
    </p:spTree>
    <p:extLst>
      <p:ext uri="{BB962C8B-B14F-4D97-AF65-F5344CB8AC3E}">
        <p14:creationId xmlns:p14="http://schemas.microsoft.com/office/powerpoint/2010/main" val="3593942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E98B-8B67-C890-8543-6246B15298BB}"/>
              </a:ext>
            </a:extLst>
          </p:cNvPr>
          <p:cNvSpPr>
            <a:spLocks noGrp="1"/>
          </p:cNvSpPr>
          <p:nvPr>
            <p:ph type="title"/>
          </p:nvPr>
        </p:nvSpPr>
        <p:spPr/>
        <p:txBody>
          <a:bodyPr/>
          <a:lstStyle/>
          <a:p>
            <a:r>
              <a:rPr lang="en-US" dirty="0"/>
              <a:t>Start: Show It Another Way</a:t>
            </a:r>
          </a:p>
        </p:txBody>
      </p:sp>
      <p:pic>
        <p:nvPicPr>
          <p:cNvPr id="6" name="Picture Placeholder 5" descr="A number of cubes is shown. Ask your teacher for help with this activity.">
            <a:extLst>
              <a:ext uri="{FF2B5EF4-FFF2-40B4-BE49-F238E27FC236}">
                <a16:creationId xmlns:a16="http://schemas.microsoft.com/office/drawing/2014/main" id="{E43B9E5E-1FD2-5213-481E-ACDCF5002E3B}"/>
              </a:ext>
            </a:extLst>
          </p:cNvPr>
          <p:cNvPicPr>
            <a:picLocks noGrp="1" noChangeAspect="1"/>
          </p:cNvPicPr>
          <p:nvPr>
            <p:ph type="pic" sz="quarter" idx="11"/>
          </p:nvPr>
        </p:nvPicPr>
        <p:blipFill>
          <a:blip r:embed="rId3"/>
          <a:srcRect/>
          <a:stretch>
            <a:fillRect/>
          </a:stretch>
        </p:blipFill>
        <p:spPr/>
      </p:pic>
      <p:sp>
        <p:nvSpPr>
          <p:cNvPr id="4" name="Text Placeholder 3">
            <a:extLst>
              <a:ext uri="{FF2B5EF4-FFF2-40B4-BE49-F238E27FC236}">
                <a16:creationId xmlns:a16="http://schemas.microsoft.com/office/drawing/2014/main" id="{07F929C2-F15E-D168-FDAA-422603B1F4D3}"/>
              </a:ext>
            </a:extLst>
          </p:cNvPr>
          <p:cNvSpPr>
            <a:spLocks noGrp="1"/>
          </p:cNvSpPr>
          <p:nvPr>
            <p:ph type="body" sz="quarter" idx="12"/>
          </p:nvPr>
        </p:nvSpPr>
        <p:spPr/>
        <p:txBody>
          <a:bodyPr/>
          <a:lstStyle/>
          <a:p>
            <a:r>
              <a:rPr lang="en-US" dirty="0"/>
              <a:t>How can you show the number another way?</a:t>
            </a:r>
          </a:p>
        </p:txBody>
      </p:sp>
    </p:spTree>
    <p:extLst>
      <p:ext uri="{BB962C8B-B14F-4D97-AF65-F5344CB8AC3E}">
        <p14:creationId xmlns:p14="http://schemas.microsoft.com/office/powerpoint/2010/main" val="412088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E98B-8B67-C890-8543-6246B15298BB}"/>
              </a:ext>
            </a:extLst>
          </p:cNvPr>
          <p:cNvSpPr>
            <a:spLocks noGrp="1"/>
          </p:cNvSpPr>
          <p:nvPr>
            <p:ph type="title"/>
          </p:nvPr>
        </p:nvSpPr>
        <p:spPr/>
        <p:txBody>
          <a:bodyPr/>
          <a:lstStyle/>
          <a:p>
            <a:r>
              <a:rPr lang="en-US" dirty="0"/>
              <a:t>Start: Show It Another Way</a:t>
            </a:r>
          </a:p>
        </p:txBody>
      </p:sp>
      <p:pic>
        <p:nvPicPr>
          <p:cNvPr id="6" name="Picture Placeholder 5" descr="A number is shown. Ask your teacher for help with this activity.">
            <a:extLst>
              <a:ext uri="{FF2B5EF4-FFF2-40B4-BE49-F238E27FC236}">
                <a16:creationId xmlns:a16="http://schemas.microsoft.com/office/drawing/2014/main" id="{7DD30C0C-0B2B-A636-9CA6-1CF544192A79}"/>
              </a:ext>
            </a:extLst>
          </p:cNvPr>
          <p:cNvPicPr>
            <a:picLocks noGrp="1" noChangeAspect="1"/>
          </p:cNvPicPr>
          <p:nvPr>
            <p:ph type="pic" sz="quarter" idx="11"/>
          </p:nvPr>
        </p:nvPicPr>
        <p:blipFill>
          <a:blip r:embed="rId3"/>
          <a:srcRect/>
          <a:stretch>
            <a:fillRect/>
          </a:stretch>
        </p:blipFill>
        <p:spPr/>
      </p:pic>
      <p:sp>
        <p:nvSpPr>
          <p:cNvPr id="4" name="Text Placeholder 3">
            <a:extLst>
              <a:ext uri="{FF2B5EF4-FFF2-40B4-BE49-F238E27FC236}">
                <a16:creationId xmlns:a16="http://schemas.microsoft.com/office/drawing/2014/main" id="{07F929C2-F15E-D168-FDAA-422603B1F4D3}"/>
              </a:ext>
            </a:extLst>
          </p:cNvPr>
          <p:cNvSpPr>
            <a:spLocks noGrp="1"/>
          </p:cNvSpPr>
          <p:nvPr>
            <p:ph type="body" sz="quarter" idx="12"/>
          </p:nvPr>
        </p:nvSpPr>
        <p:spPr/>
        <p:txBody>
          <a:bodyPr/>
          <a:lstStyle/>
          <a:p>
            <a:r>
              <a:rPr lang="en-US" dirty="0"/>
              <a:t>How can you show the number another way?</a:t>
            </a:r>
          </a:p>
        </p:txBody>
      </p:sp>
    </p:spTree>
    <p:extLst>
      <p:ext uri="{BB962C8B-B14F-4D97-AF65-F5344CB8AC3E}">
        <p14:creationId xmlns:p14="http://schemas.microsoft.com/office/powerpoint/2010/main" val="2901473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E98B-8B67-C890-8543-6246B15298BB}"/>
              </a:ext>
            </a:extLst>
          </p:cNvPr>
          <p:cNvSpPr>
            <a:spLocks noGrp="1"/>
          </p:cNvSpPr>
          <p:nvPr>
            <p:ph type="title"/>
          </p:nvPr>
        </p:nvSpPr>
        <p:spPr/>
        <p:txBody>
          <a:bodyPr/>
          <a:lstStyle/>
          <a:p>
            <a:r>
              <a:rPr lang="en-US" dirty="0"/>
              <a:t>Start: Show It Another Way</a:t>
            </a:r>
          </a:p>
        </p:txBody>
      </p:sp>
      <p:pic>
        <p:nvPicPr>
          <p:cNvPr id="6" name="Picture Placeholder 5" descr="A number is shown. Ask your teacher for help with this activity.">
            <a:extLst>
              <a:ext uri="{FF2B5EF4-FFF2-40B4-BE49-F238E27FC236}">
                <a16:creationId xmlns:a16="http://schemas.microsoft.com/office/drawing/2014/main" id="{02C190D6-5A96-3357-2033-6F004227950E}"/>
              </a:ext>
            </a:extLst>
          </p:cNvPr>
          <p:cNvPicPr>
            <a:picLocks noGrp="1" noChangeAspect="1"/>
          </p:cNvPicPr>
          <p:nvPr>
            <p:ph type="pic" sz="quarter" idx="11"/>
          </p:nvPr>
        </p:nvPicPr>
        <p:blipFill>
          <a:blip r:embed="rId3"/>
          <a:srcRect/>
          <a:stretch>
            <a:fillRect/>
          </a:stretch>
        </p:blipFill>
        <p:spPr/>
      </p:pic>
      <p:sp>
        <p:nvSpPr>
          <p:cNvPr id="4" name="Text Placeholder 3">
            <a:extLst>
              <a:ext uri="{FF2B5EF4-FFF2-40B4-BE49-F238E27FC236}">
                <a16:creationId xmlns:a16="http://schemas.microsoft.com/office/drawing/2014/main" id="{07F929C2-F15E-D168-FDAA-422603B1F4D3}"/>
              </a:ext>
            </a:extLst>
          </p:cNvPr>
          <p:cNvSpPr>
            <a:spLocks noGrp="1"/>
          </p:cNvSpPr>
          <p:nvPr>
            <p:ph type="body" sz="quarter" idx="12"/>
          </p:nvPr>
        </p:nvSpPr>
        <p:spPr/>
        <p:txBody>
          <a:bodyPr/>
          <a:lstStyle/>
          <a:p>
            <a:r>
              <a:rPr lang="en-US" dirty="0"/>
              <a:t>How can you show the number another way?</a:t>
            </a:r>
          </a:p>
        </p:txBody>
      </p:sp>
    </p:spTree>
    <p:extLst>
      <p:ext uri="{BB962C8B-B14F-4D97-AF65-F5344CB8AC3E}">
        <p14:creationId xmlns:p14="http://schemas.microsoft.com/office/powerpoint/2010/main" val="2763942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E98B-8B67-C890-8543-6246B15298BB}"/>
              </a:ext>
            </a:extLst>
          </p:cNvPr>
          <p:cNvSpPr>
            <a:spLocks noGrp="1"/>
          </p:cNvSpPr>
          <p:nvPr>
            <p:ph type="title"/>
          </p:nvPr>
        </p:nvSpPr>
        <p:spPr/>
        <p:txBody>
          <a:bodyPr/>
          <a:lstStyle/>
          <a:p>
            <a:r>
              <a:rPr lang="en-US" dirty="0"/>
              <a:t>Start: Show It Another Way</a:t>
            </a:r>
          </a:p>
        </p:txBody>
      </p:sp>
      <p:pic>
        <p:nvPicPr>
          <p:cNvPr id="6" name="Picture Placeholder 5" descr="A number of dots is shown. Ask your teacher for help with this activity.">
            <a:extLst>
              <a:ext uri="{FF2B5EF4-FFF2-40B4-BE49-F238E27FC236}">
                <a16:creationId xmlns:a16="http://schemas.microsoft.com/office/drawing/2014/main" id="{B576183C-3AC6-136F-FE18-B220CE4E661B}"/>
              </a:ext>
            </a:extLst>
          </p:cNvPr>
          <p:cNvPicPr>
            <a:picLocks noGrp="1" noChangeAspect="1"/>
          </p:cNvPicPr>
          <p:nvPr>
            <p:ph type="pic" sz="quarter" idx="11"/>
          </p:nvPr>
        </p:nvPicPr>
        <p:blipFill>
          <a:blip r:embed="rId3"/>
          <a:srcRect/>
          <a:stretch>
            <a:fillRect/>
          </a:stretch>
        </p:blipFill>
        <p:spPr/>
      </p:pic>
      <p:sp>
        <p:nvSpPr>
          <p:cNvPr id="4" name="Text Placeholder 3">
            <a:extLst>
              <a:ext uri="{FF2B5EF4-FFF2-40B4-BE49-F238E27FC236}">
                <a16:creationId xmlns:a16="http://schemas.microsoft.com/office/drawing/2014/main" id="{07F929C2-F15E-D168-FDAA-422603B1F4D3}"/>
              </a:ext>
            </a:extLst>
          </p:cNvPr>
          <p:cNvSpPr>
            <a:spLocks noGrp="1"/>
          </p:cNvSpPr>
          <p:nvPr>
            <p:ph type="body" sz="quarter" idx="12"/>
          </p:nvPr>
        </p:nvSpPr>
        <p:spPr/>
        <p:txBody>
          <a:bodyPr/>
          <a:lstStyle/>
          <a:p>
            <a:r>
              <a:rPr lang="en-US" dirty="0"/>
              <a:t>How can you show the number another way?</a:t>
            </a:r>
          </a:p>
        </p:txBody>
      </p:sp>
    </p:spTree>
    <p:extLst>
      <p:ext uri="{BB962C8B-B14F-4D97-AF65-F5344CB8AC3E}">
        <p14:creationId xmlns:p14="http://schemas.microsoft.com/office/powerpoint/2010/main" val="3655361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1176-5442-2E66-0E24-E641D87651ED}"/>
              </a:ext>
            </a:extLst>
          </p:cNvPr>
          <p:cNvSpPr>
            <a:spLocks noGrp="1"/>
          </p:cNvSpPr>
          <p:nvPr>
            <p:ph type="ctrTitle"/>
          </p:nvPr>
        </p:nvSpPr>
        <p:spPr/>
        <p:txBody>
          <a:bodyPr/>
          <a:lstStyle/>
          <a:p>
            <a:r>
              <a:rPr lang="en-US" dirty="0"/>
              <a:t>Try-Discuss-Connect</a:t>
            </a:r>
          </a:p>
        </p:txBody>
      </p:sp>
      <p:pic>
        <p:nvPicPr>
          <p:cNvPr id="4" name="Picture Placeholder 3">
            <a:extLst>
              <a:ext uri="{FF2B5EF4-FFF2-40B4-BE49-F238E27FC236}">
                <a16:creationId xmlns:a16="http://schemas.microsoft.com/office/drawing/2014/main" id="{F9FF594E-CFDB-B3FE-5A05-51C1E97ABB0C}"/>
              </a:ext>
              <a:ext uri="{C183D7F6-B498-43B3-948B-1728B52AA6E4}">
                <adec:decorative xmlns:adec="http://schemas.microsoft.com/office/drawing/2017/decorative" val="1"/>
              </a:ext>
            </a:extLst>
          </p:cNvPr>
          <p:cNvPicPr>
            <a:picLocks noGrp="1" noChangeAspect="1"/>
          </p:cNvPicPr>
          <p:nvPr>
            <p:ph type="pic" sz="quarter" idx="10"/>
          </p:nvPr>
        </p:nvPicPr>
        <p:blipFill>
          <a:blip r:embed="rId3"/>
          <a:srcRect/>
          <a:stretch>
            <a:fillRect/>
          </a:stretch>
        </p:blipFill>
        <p:spPr/>
      </p:pic>
    </p:spTree>
    <p:extLst>
      <p:ext uri="{BB962C8B-B14F-4D97-AF65-F5344CB8AC3E}">
        <p14:creationId xmlns:p14="http://schemas.microsoft.com/office/powerpoint/2010/main" val="4091855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1CC8-FF7D-8544-8DBA-86A31DD6CA09}"/>
              </a:ext>
            </a:extLst>
          </p:cNvPr>
          <p:cNvSpPr>
            <a:spLocks noGrp="1"/>
          </p:cNvSpPr>
          <p:nvPr>
            <p:ph type="title"/>
          </p:nvPr>
        </p:nvSpPr>
        <p:spPr/>
        <p:txBody>
          <a:bodyPr/>
          <a:lstStyle/>
          <a:p>
            <a:r>
              <a:rPr lang="en-US" dirty="0"/>
              <a:t>Try It</a:t>
            </a:r>
          </a:p>
        </p:txBody>
      </p:sp>
      <p:pic>
        <p:nvPicPr>
          <p:cNvPr id="4" name="Picture Placeholder 3" descr="Two rows of toy dinosaurs. Ask your teacher for help with this activity.">
            <a:extLst>
              <a:ext uri="{FF2B5EF4-FFF2-40B4-BE49-F238E27FC236}">
                <a16:creationId xmlns:a16="http://schemas.microsoft.com/office/drawing/2014/main" id="{5DE0AD6F-1915-E9F2-2194-B24216752F29}"/>
              </a:ext>
            </a:extLst>
          </p:cNvPr>
          <p:cNvPicPr>
            <a:picLocks noGrp="1" noChangeAspect="1"/>
          </p:cNvPicPr>
          <p:nvPr>
            <p:ph type="pic" sz="quarter" idx="11"/>
          </p:nvPr>
        </p:nvPicPr>
        <p:blipFill>
          <a:blip r:embed="rId3"/>
          <a:srcRect/>
          <a:stretch>
            <a:fillRect/>
          </a:stretch>
        </p:blipFill>
        <p:spPr/>
      </p:pic>
      <p:sp>
        <p:nvSpPr>
          <p:cNvPr id="5" name="Text Placeholder 3">
            <a:extLst>
              <a:ext uri="{FF2B5EF4-FFF2-40B4-BE49-F238E27FC236}">
                <a16:creationId xmlns:a16="http://schemas.microsoft.com/office/drawing/2014/main" id="{2EB61FCC-082A-5BE1-0028-EB441188E9CF}"/>
              </a:ext>
            </a:extLst>
          </p:cNvPr>
          <p:cNvSpPr>
            <a:spLocks noGrp="1"/>
          </p:cNvSpPr>
          <p:nvPr>
            <p:ph type="body" sz="quarter" idx="12"/>
          </p:nvPr>
        </p:nvSpPr>
        <p:spPr/>
        <p:txBody>
          <a:bodyPr/>
          <a:lstStyle/>
          <a:p>
            <a:r>
              <a:rPr lang="en-US" dirty="0"/>
              <a:t>There are different kinds of toy dinosaurs at the market. Which group has more?</a:t>
            </a:r>
          </a:p>
        </p:txBody>
      </p:sp>
    </p:spTree>
    <p:extLst>
      <p:ext uri="{BB962C8B-B14F-4D97-AF65-F5344CB8AC3E}">
        <p14:creationId xmlns:p14="http://schemas.microsoft.com/office/powerpoint/2010/main" val="3498406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4E0CA-3845-3EE4-C77E-D9850CFFA974}"/>
              </a:ext>
            </a:extLst>
          </p:cNvPr>
          <p:cNvSpPr>
            <a:spLocks noGrp="1"/>
          </p:cNvSpPr>
          <p:nvPr>
            <p:ph type="title"/>
          </p:nvPr>
        </p:nvSpPr>
        <p:spPr/>
        <p:txBody>
          <a:bodyPr/>
          <a:lstStyle/>
          <a:p>
            <a:r>
              <a:rPr lang="en-US" dirty="0"/>
              <a:t>Discuss It</a:t>
            </a:r>
          </a:p>
        </p:txBody>
      </p:sp>
      <p:pic>
        <p:nvPicPr>
          <p:cNvPr id="4" name="Picture Placeholder 3" descr="Two rows of toy dinosaurs. Ask your teacher for help with this activity.">
            <a:extLst>
              <a:ext uri="{FF2B5EF4-FFF2-40B4-BE49-F238E27FC236}">
                <a16:creationId xmlns:a16="http://schemas.microsoft.com/office/drawing/2014/main" id="{D18576D7-0FE2-E462-554A-67FD46CECD12}"/>
              </a:ext>
            </a:extLst>
          </p:cNvPr>
          <p:cNvPicPr>
            <a:picLocks noGrp="1" noChangeAspect="1"/>
          </p:cNvPicPr>
          <p:nvPr>
            <p:ph type="pic" sz="quarter" idx="11"/>
          </p:nvPr>
        </p:nvPicPr>
        <p:blipFill>
          <a:blip r:embed="rId3"/>
          <a:srcRect/>
          <a:stretch>
            <a:fillRect/>
          </a:stretch>
        </p:blipFill>
        <p:spPr/>
      </p:pic>
      <p:sp>
        <p:nvSpPr>
          <p:cNvPr id="5" name="Text Placeholder 3">
            <a:extLst>
              <a:ext uri="{FF2B5EF4-FFF2-40B4-BE49-F238E27FC236}">
                <a16:creationId xmlns:a16="http://schemas.microsoft.com/office/drawing/2014/main" id="{B6C4EB00-A32B-A8EF-6490-CE16743626CC}"/>
              </a:ext>
            </a:extLst>
          </p:cNvPr>
          <p:cNvSpPr>
            <a:spLocks noGrp="1"/>
          </p:cNvSpPr>
          <p:nvPr>
            <p:ph type="body" sz="quarter" idx="12"/>
          </p:nvPr>
        </p:nvSpPr>
        <p:spPr/>
        <p:txBody>
          <a:bodyPr/>
          <a:lstStyle/>
          <a:p>
            <a:r>
              <a:rPr lang="en-US" dirty="0"/>
              <a:t>How do you know which group has more dinosaurs?</a:t>
            </a:r>
          </a:p>
        </p:txBody>
      </p:sp>
    </p:spTree>
    <p:extLst>
      <p:ext uri="{BB962C8B-B14F-4D97-AF65-F5344CB8AC3E}">
        <p14:creationId xmlns:p14="http://schemas.microsoft.com/office/powerpoint/2010/main" val="2147516135"/>
      </p:ext>
    </p:extLst>
  </p:cSld>
  <p:clrMapOvr>
    <a:masterClrMapping/>
  </p:clrMapOvr>
</p:sld>
</file>

<file path=ppt/theme/theme1.xml><?xml version="1.0" encoding="utf-8"?>
<a:theme xmlns:a="http://schemas.openxmlformats.org/drawingml/2006/main" name="Title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K_SlideTemplate_090922_potx" id="{E27E6A26-58FE-4647-AFD0-48AACBAFD515}" vid="{1772AE08-93F3-9544-9402-E887C3609332}"/>
    </a:ext>
  </a:extLst>
</a:theme>
</file>

<file path=ppt/theme/theme2.xml><?xml version="1.0" encoding="utf-8"?>
<a:theme xmlns:a="http://schemas.openxmlformats.org/drawingml/2006/main" name="Section Divider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K_SlideTemplate_090922_potx" id="{E27E6A26-58FE-4647-AFD0-48AACBAFD515}" vid="{FB9A148F-75C6-FE4B-BB25-99251D34D43A}"/>
    </a:ext>
  </a:extLst>
</a:theme>
</file>

<file path=ppt/theme/theme3.xml><?xml version="1.0" encoding="utf-8"?>
<a:theme xmlns:a="http://schemas.openxmlformats.org/drawingml/2006/main" name="Content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K_SlideTemplate_090922_potx" id="{E27E6A26-58FE-4647-AFD0-48AACBAFD515}" vid="{34B3206D-6521-404A-B2D6-1A7CCB99B4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AA22C72F73674D9F5FD6334994BB66" ma:contentTypeVersion="20" ma:contentTypeDescription="Create a new document." ma:contentTypeScope="" ma:versionID="3c53148c8a26bee41c53a1f340bd29b7">
  <xsd:schema xmlns:xsd="http://www.w3.org/2001/XMLSchema" xmlns:xs="http://www.w3.org/2001/XMLSchema" xmlns:p="http://schemas.microsoft.com/office/2006/metadata/properties" xmlns:ns2="182ec9c5-89c1-4087-9372-67e8cba6c427" xmlns:ns3="http://schemas.microsoft.com/sharepoint/v4" xmlns:ns4="031d766f-b14e-4c0e-af7a-21ee3738300f" targetNamespace="http://schemas.microsoft.com/office/2006/metadata/properties" ma:root="true" ma:fieldsID="a334b25501d20f16454a3d5e8aaf2821" ns2:_="" ns3:_="" ns4:_="">
    <xsd:import namespace="182ec9c5-89c1-4087-9372-67e8cba6c427"/>
    <xsd:import namespace="http://schemas.microsoft.com/sharepoint/v4"/>
    <xsd:import namespace="031d766f-b14e-4c0e-af7a-21ee3738300f"/>
    <xsd:element name="properties">
      <xsd:complexType>
        <xsd:sequence>
          <xsd:element name="documentManagement">
            <xsd:complexType>
              <xsd:all>
                <xsd:element ref="ns2:MediaServiceMetadata" minOccurs="0"/>
                <xsd:element ref="ns2:MediaServiceFastMetadata" minOccurs="0"/>
                <xsd:element ref="ns3:IconOverlay" minOccurs="0"/>
                <xsd:element ref="ns2:MediaServiceAutoKeyPoints" minOccurs="0"/>
                <xsd:element ref="ns2:MediaServiceKeyPoints" minOccurs="0"/>
                <xsd:element ref="ns4:SharedWithUsers" minOccurs="0"/>
                <xsd:element ref="ns4: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Description0" minOccurs="0"/>
                <xsd:element ref="ns2:MediaLengthInSeconds" minOccurs="0"/>
                <xsd:element ref="ns2:MediaServiceLocation" minOccurs="0"/>
                <xsd:element ref="ns2:_Flow_SignoffStatu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2ec9c5-89c1-4087-9372-67e8cba6c4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Description0" ma:index="20" nillable="true" ma:displayName="Description" ma:description="testing" ma:format="Dropdown" ma:internalName="Description0">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_Flow_SignoffStatus" ma:index="23" nillable="true" ma:displayName="Sign-off status" ma:internalName="Sign_x002d_off_x0020_status">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ddc6715-9392-4c7b-b038-9c308e5b14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1d766f-b14e-4c0e-af7a-21ee3738300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259a07e1-635c-4dc3-af17-f8dfbdb3d077}" ma:internalName="TaxCatchAll" ma:showField="CatchAllData" ma:web="031d766f-b14e-4c0e-af7a-21ee373830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182ec9c5-89c1-4087-9372-67e8cba6c427" xsi:nil="true"/>
    <IconOverlay xmlns="http://schemas.microsoft.com/sharepoint/v4" xsi:nil="true"/>
    <TaxCatchAll xmlns="031d766f-b14e-4c0e-af7a-21ee3738300f" xsi:nil="true"/>
    <lcf76f155ced4ddcb4097134ff3c332f xmlns="182ec9c5-89c1-4087-9372-67e8cba6c427">
      <Terms xmlns="http://schemas.microsoft.com/office/infopath/2007/PartnerControls"/>
    </lcf76f155ced4ddcb4097134ff3c332f>
    <_Flow_SignoffStatus xmlns="182ec9c5-89c1-4087-9372-67e8cba6c427" xsi:nil="true"/>
  </documentManagement>
</p:properties>
</file>

<file path=customXml/itemProps1.xml><?xml version="1.0" encoding="utf-8"?>
<ds:datastoreItem xmlns:ds="http://schemas.openxmlformats.org/officeDocument/2006/customXml" ds:itemID="{119D8B84-C51A-4145-892C-B26B2127D484}">
  <ds:schemaRefs>
    <ds:schemaRef ds:uri="http://schemas.microsoft.com/sharepoint/v3/contenttype/forms"/>
  </ds:schemaRefs>
</ds:datastoreItem>
</file>

<file path=customXml/itemProps2.xml><?xml version="1.0" encoding="utf-8"?>
<ds:datastoreItem xmlns:ds="http://schemas.openxmlformats.org/officeDocument/2006/customXml" ds:itemID="{F71F0B8F-D07E-4EE9-8552-0A058DCAA9A4}"/>
</file>

<file path=customXml/itemProps3.xml><?xml version="1.0" encoding="utf-8"?>
<ds:datastoreItem xmlns:ds="http://schemas.openxmlformats.org/officeDocument/2006/customXml" ds:itemID="{4F100C82-E221-486B-B95D-DD0530A7993E}"/>
</file>

<file path=docProps/app.xml><?xml version="1.0" encoding="utf-8"?>
<Properties xmlns="http://schemas.openxmlformats.org/officeDocument/2006/extended-properties" xmlns:vt="http://schemas.openxmlformats.org/officeDocument/2006/docPropsVTypes">
  <Template/>
  <TotalTime>3445</TotalTime>
  <Words>1417</Words>
  <Application>Microsoft Macintosh PowerPoint</Application>
  <PresentationFormat>On-screen Show (4:3)</PresentationFormat>
  <Paragraphs>212</Paragraphs>
  <Slides>22</Slides>
  <Notes>20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22</vt:i4>
      </vt:variant>
    </vt:vector>
  </HeadingPairs>
  <TitlesOfParts>
    <vt:vector size="27" baseType="lpstr">
      <vt:lpstr>Arial</vt:lpstr>
      <vt:lpstr>Calibri</vt:lpstr>
      <vt:lpstr>Title Slides</vt:lpstr>
      <vt:lpstr>Section Dividers</vt:lpstr>
      <vt:lpstr>Content Slides</vt:lpstr>
      <vt:lpstr>Lesson 5, Session 2: Develop</vt:lpstr>
      <vt:lpstr>NUMBER SENSE</vt:lpstr>
      <vt:lpstr>Start: Show It Another Way</vt:lpstr>
      <vt:lpstr>Start: Show It Another Way</vt:lpstr>
      <vt:lpstr>Start: Show It Another Way</vt:lpstr>
      <vt:lpstr>Start: Show It Another Way</vt:lpstr>
      <vt:lpstr>Try-Discuss-Connect</vt:lpstr>
      <vt:lpstr>Try It</vt:lpstr>
      <vt:lpstr>Discuss It</vt:lpstr>
      <vt:lpstr>Connect It</vt:lpstr>
      <vt:lpstr>Connect to Culture</vt:lpstr>
      <vt:lpstr>Apply It</vt:lpstr>
      <vt:lpstr>Counter Compare Activity</vt:lpstr>
      <vt:lpstr>Centers and Practice</vt:lpstr>
      <vt:lpstr>Counter Compare Activity</vt:lpstr>
      <vt:lpstr>Tile Puzzles</vt:lpstr>
      <vt:lpstr>Show It</vt:lpstr>
      <vt:lpstr>Practice</vt:lpstr>
      <vt:lpstr>Practice</vt:lpstr>
      <vt:lpstr>Reflection</vt:lpstr>
      <vt:lpstr>Close: Reflection</vt:lpstr>
      <vt:lpstr>Connect to Culture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Curriculum Associates</dc:creator>
  <cp:keywords/>
  <dc:description/>
  <cp:lastModifiedBy>Erin Michaud</cp:lastModifiedBy>
  <cp:revision>65</cp:revision>
  <dcterms:created xsi:type="dcterms:W3CDTF">2022-09-09T16:57:12Z</dcterms:created>
  <dcterms:modified xsi:type="dcterms:W3CDTF">2023-01-24T18:16:32Z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0x01010086AA22C72F73674D9F5FD6334994BB66</vt:lpwstr>
  </property>
</Properties>
</file>