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729" r:id="rId4"/>
    <p:sldMasterId id="2147483740" r:id="rId5"/>
  </p:sldMasterIdLst>
  <p:notesMasterIdLst>
    <p:notesMasterId r:id="rId17"/>
  </p:notesMasterIdLst>
  <p:sldIdLst>
    <p:sldId id="372" r:id="rId6"/>
    <p:sldId id="377" r:id="rId7"/>
    <p:sldId id="378" r:id="rId8"/>
    <p:sldId id="379" r:id="rId9"/>
    <p:sldId id="380" r:id="rId10"/>
    <p:sldId id="381" r:id="rId11"/>
    <p:sldId id="382" r:id="rId12"/>
    <p:sldId id="387" r:id="rId13"/>
    <p:sldId id="384" r:id="rId14"/>
    <p:sldId id="385" r:id="rId15"/>
    <p:sldId id="3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322519-86F2-7AFE-73CE-5285C4E0CFC6}" name="Erin Michaud" initials="EM" userId="S::emichaud@cainc.com::dd13a7d8-c595-4019-89d1-4debf2ae86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6"/>
    <p:restoredTop sz="73923"/>
  </p:normalViewPr>
  <p:slideViewPr>
    <p:cSldViewPr snapToGrid="0">
      <p:cViewPr varScale="1">
        <p:scale>
          <a:sx n="77" d="100"/>
          <a:sy n="77" d="100"/>
        </p:scale>
        <p:origin x="20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raus" userId="0f06cb38-4840-4cb3-85d9-0f6ea0522b36" providerId="ADAL" clId="{54F555A5-6EFB-DC41-951E-A97792B76EFA}"/>
    <pc:docChg chg="modSld">
      <pc:chgData name="Sarah Kraus" userId="0f06cb38-4840-4cb3-85d9-0f6ea0522b36" providerId="ADAL" clId="{54F555A5-6EFB-DC41-951E-A97792B76EFA}" dt="2022-12-16T05:20:12.809" v="2" actId="20577"/>
      <pc:docMkLst>
        <pc:docMk/>
      </pc:docMkLst>
      <pc:sldChg chg="modNotesTx">
        <pc:chgData name="Sarah Kraus" userId="0f06cb38-4840-4cb3-85d9-0f6ea0522b36" providerId="ADAL" clId="{54F555A5-6EFB-DC41-951E-A97792B76EFA}" dt="2022-12-16T05:19:10.003" v="1" actId="20577"/>
        <pc:sldMkLst>
          <pc:docMk/>
          <pc:sldMk cId="2546028928" sldId="380"/>
        </pc:sldMkLst>
      </pc:sldChg>
      <pc:sldChg chg="modSp mod">
        <pc:chgData name="Sarah Kraus" userId="0f06cb38-4840-4cb3-85d9-0f6ea0522b36" providerId="ADAL" clId="{54F555A5-6EFB-DC41-951E-A97792B76EFA}" dt="2022-12-16T05:20:12.809" v="2" actId="20577"/>
        <pc:sldMkLst>
          <pc:docMk/>
          <pc:sldMk cId="3365642236" sldId="387"/>
        </pc:sldMkLst>
        <pc:spChg chg="mod">
          <ac:chgData name="Sarah Kraus" userId="0f06cb38-4840-4cb3-85d9-0f6ea0522b36" providerId="ADAL" clId="{54F555A5-6EFB-DC41-951E-A97792B76EFA}" dt="2022-12-16T05:20:12.809" v="2" actId="20577"/>
          <ac:spMkLst>
            <pc:docMk/>
            <pc:sldMk cId="3365642236" sldId="387"/>
            <ac:spMk id="5" creationId="{9C4580C1-53AC-11C0-E35F-91B0409597B5}"/>
          </ac:spMkLst>
        </pc:spChg>
      </pc:sldChg>
    </pc:docChg>
  </pc:docChgLst>
  <pc:docChgLst>
    <pc:chgData name="Stacey Murray" userId="6d5a3667-9445-499c-842d-32dfc8f06a6b" providerId="ADAL" clId="{A6DFC63F-93D9-4144-8A3D-8CFD6EAB10C5}"/>
    <pc:docChg chg="modSld">
      <pc:chgData name="Stacey Murray" userId="6d5a3667-9445-499c-842d-32dfc8f06a6b" providerId="ADAL" clId="{A6DFC63F-93D9-4144-8A3D-8CFD6EAB10C5}" dt="2022-12-09T21:23:13.801" v="4" actId="113"/>
      <pc:docMkLst>
        <pc:docMk/>
      </pc:docMkLst>
      <pc:sldChg chg="modNotesTx">
        <pc:chgData name="Stacey Murray" userId="6d5a3667-9445-499c-842d-32dfc8f06a6b" providerId="ADAL" clId="{A6DFC63F-93D9-4144-8A3D-8CFD6EAB10C5}" dt="2022-12-09T21:23:13.801" v="4" actId="113"/>
        <pc:sldMkLst>
          <pc:docMk/>
          <pc:sldMk cId="50494662" sldId="381"/>
        </pc:sldMkLst>
      </pc:sldChg>
    </pc:docChg>
  </pc:docChgLst>
  <pc:docChgLst>
    <pc:chgData name="Erin Michaud" userId="dd13a7d8-c595-4019-89d1-4debf2ae86ff" providerId="ADAL" clId="{A1F56DF1-D6BD-594A-A0CC-CA14FA55481E}"/>
    <pc:docChg chg="undo custSel modSld">
      <pc:chgData name="Erin Michaud" userId="dd13a7d8-c595-4019-89d1-4debf2ae86ff" providerId="ADAL" clId="{A1F56DF1-D6BD-594A-A0CC-CA14FA55481E}" dt="2022-11-21T15:21:16.792" v="3" actId="478"/>
      <pc:docMkLst>
        <pc:docMk/>
      </pc:docMkLst>
      <pc:sldChg chg="addSp delSp modSp mod">
        <pc:chgData name="Erin Michaud" userId="dd13a7d8-c595-4019-89d1-4debf2ae86ff" providerId="ADAL" clId="{A1F56DF1-D6BD-594A-A0CC-CA14FA55481E}" dt="2022-11-21T15:21:16.792" v="3" actId="478"/>
        <pc:sldMkLst>
          <pc:docMk/>
          <pc:sldMk cId="839266839" sldId="372"/>
        </pc:sldMkLst>
        <pc:spChg chg="add del mod ord">
          <ac:chgData name="Erin Michaud" userId="dd13a7d8-c595-4019-89d1-4debf2ae86ff" providerId="ADAL" clId="{A1F56DF1-D6BD-594A-A0CC-CA14FA55481E}" dt="2022-11-21T15:21:16.792" v="3" actId="478"/>
          <ac:spMkLst>
            <pc:docMk/>
            <pc:sldMk cId="839266839" sldId="372"/>
            <ac:spMk id="6" creationId="{907F7770-24B0-48CE-ABB5-76B75D7374AB}"/>
          </ac:spMkLst>
        </pc:spChg>
        <pc:picChg chg="add del">
          <ac:chgData name="Erin Michaud" userId="dd13a7d8-c595-4019-89d1-4debf2ae86ff" providerId="ADAL" clId="{A1F56DF1-D6BD-594A-A0CC-CA14FA55481E}" dt="2022-11-21T15:21:16.792" v="3" actId="478"/>
          <ac:picMkLst>
            <pc:docMk/>
            <pc:sldMk cId="839266839" sldId="372"/>
            <ac:picMk id="7" creationId="{DC9242E5-7612-3CA8-9200-4307A8D70D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66EB-8956-E343-AF73-8646FE3CAD72}" type="datetimeFigureOut">
              <a:rPr lang="en-US" smtClean="0"/>
              <a:t>1/24/23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8C09-F240-6747-9A42-29B9B9902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7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concepts of more, less, and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comparing quantities visually and physically.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Math 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available for use at any time in the lesson: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Connecting cubes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5-Frames Workmat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8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94b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ANYTIME DURING THE LESSON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During read-aloud or other whole class times, guide an exploration of different kinds of markets based on children’s questions and curiosity.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Show children the slide. </a:t>
            </a: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ASK: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What do you notice? How is this market the same or different from markets you have seen?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Share that this is a market in Morocco, called a souk.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ASK: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What do you wonder? What questions do you have about markets where you live and in other places?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Use videos, online searches, books, and information from children and families to explore kinds of markets.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95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Notice and Wonder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do you notice? What do you wonder?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Counting Tip</a:t>
            </a:r>
          </a:p>
          <a:p>
            <a:r>
              <a:rPr lang="en-US" b="1" dirty="0">
                <a:solidFill>
                  <a:schemeClr val="tx1"/>
                </a:solidFill>
              </a:rPr>
              <a:t>RHYME AND COUNT</a:t>
            </a:r>
            <a:r>
              <a:rPr lang="en-US" b="0" dirty="0">
                <a:solidFill>
                  <a:schemeClr val="tx1"/>
                </a:solidFill>
              </a:rPr>
              <a:t> (chant) </a:t>
            </a:r>
            <a:r>
              <a:rPr lang="en-US" b="0" i="1" dirty="0">
                <a:solidFill>
                  <a:schemeClr val="tx1"/>
                </a:solidFill>
              </a:rPr>
              <a:t>Groups of 10 can help us see from zero to infinity!</a:t>
            </a:r>
            <a:r>
              <a:rPr lang="en-US" b="0" dirty="0">
                <a:solidFill>
                  <a:schemeClr val="tx1"/>
                </a:solidFill>
              </a:rPr>
              <a:t> Have children count orally by 10s to 100 as they flash 10 fingers with each number. Repeat the count 2 or 3 times.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8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95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Notice and Wonder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notice? What do you wonder?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children time to explore the illustration before they share with a partner and then with the class. Accept all responses.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support vocabulary, have children identify these items in the illustration: comic book, guitars.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generate questions for discussion.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two groups of things. How are they the same? How are they different?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 group of 3. Describe the group.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3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94b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After completing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Notice and Wonder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have children share where families in their community get the things they want. Point out that places might be indoors or outdoors.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What are some places families in our community go to get the things they need and want?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Have children turn and talk with a partner to think of three places families might get food, clothing, etc. Call the class together and make a collaborative T-chart with columns labeled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Place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Where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(indoor or outdoor), and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What We Get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8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96a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 which pile has more, less, or the same?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class)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Connecting cubes (100 red, 100 blue)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Preparation: </a:t>
            </a:r>
            <a:r>
              <a:rPr lang="en-US" dirty="0">
                <a:solidFill>
                  <a:schemeClr val="tx1"/>
                </a:solidFill>
              </a:rPr>
              <a:t>Place a pile of 2 to 15 connecting cubes on the floor for each child. Each pile should be all red cubes or all blue cubes. Have a pile of 10 red cubes in the middle. Ensure that some piles visibly have more or less than 10 cubes, and some piles have close or equal to 10 cubes.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9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96a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 which pile has more, less, or the same?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visually comparing piles of cubes and deciding whether their pile shows more or less. Later, children will explore length and matching strategies to help them compare.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your pile have more or less than the middle pile? How do you know?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not sure whether your pile has more or less, how could you decide?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could it be important to compare groups, or to know if some groups have more, less, or the same as other groups?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make a cube train by connecting all the cubes in their pile to prepare for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2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96b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 which cube train shows more, less, or the same?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class)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Connecting cubes (5-cube train for display; red and blue cube trains made during Discover 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Crayons (1 red, 1 blue per child)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Preparation: </a:t>
            </a:r>
            <a:r>
              <a:rPr lang="en-US" dirty="0">
                <a:solidFill>
                  <a:schemeClr val="tx1"/>
                </a:solidFill>
              </a:rPr>
              <a:t>Prepare a 5-cube red train for demonstration. Make sure each child has made a cube train by connecting all the cubes in their pile from the previous </a:t>
            </a:r>
            <a:r>
              <a:rPr lang="en-US" b="1" dirty="0">
                <a:solidFill>
                  <a:schemeClr val="tx1"/>
                </a:solidFill>
              </a:rPr>
              <a:t>Discover It</a:t>
            </a:r>
            <a:r>
              <a:rPr lang="en-US" dirty="0">
                <a:solidFill>
                  <a:schemeClr val="tx1"/>
                </a:solidFill>
              </a:rPr>
              <a:t> activity.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96b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know which cube train shows more, less, or the same?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and you partner decide who had more and who had less?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[child name] have a cube train that shows more or less than mine, or are they the same? How do you know?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can there be more than one cube train that shows less (or more)?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find a cube train that is less than 1 cube? Why or why not?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compare the cube trains? How did you decide which trains show more, less, or the same?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Uncover Thinking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children think the trains are the same, ask them how they can check. Encourage them to use a method other than the one they originally chose in order to see if they arrive at the same conclusion.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0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98424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566160"/>
            <a:ext cx="6035040" cy="365760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3950208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13631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84708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429000"/>
            <a:ext cx="6035040" cy="646331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 Lesson Title Lesson Title Lesson Title 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4105042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23032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27632"/>
            <a:ext cx="2798064" cy="55778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NUMBER SENSE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536" y="2176272"/>
            <a:ext cx="4663440" cy="840230"/>
          </a:xfrm>
        </p:spPr>
        <p:txBody>
          <a:bodyPr>
            <a:spAutoFit/>
          </a:bodyPr>
          <a:lstStyle>
            <a:lvl1pPr marL="0" indent="0" algn="l">
              <a:buNone/>
              <a:defRPr sz="5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&lt;NS Type&gt;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841248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s an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1591056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Centers and Practice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3136392"/>
            <a:ext cx="4206240" cy="891526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Centers: &lt;Text&gt;</a:t>
            </a:r>
          </a:p>
          <a:p>
            <a:pPr lvl="0"/>
            <a:r>
              <a:rPr lang="en-US" dirty="0"/>
              <a:t>Centers Library: &lt;Text&gt;</a:t>
            </a:r>
          </a:p>
          <a:p>
            <a:pPr lvl="0"/>
            <a:r>
              <a:rPr lang="en-US" dirty="0"/>
              <a:t>Practice: &lt;Text&gt;</a:t>
            </a:r>
          </a:p>
        </p:txBody>
      </p:sp>
    </p:spTree>
    <p:extLst>
      <p:ext uri="{BB962C8B-B14F-4D97-AF65-F5344CB8AC3E}">
        <p14:creationId xmlns:p14="http://schemas.microsoft.com/office/powerpoint/2010/main" val="38770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Start: Notice and Wonder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6044184"/>
            <a:ext cx="6638544" cy="493776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What do you notice? 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27723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" y="145473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5797296"/>
            <a:ext cx="6638544" cy="749808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0939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(4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A49E-9C19-6B56-A893-2CED8A183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Close: Reflection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2C6629-04CC-9836-34E3-8A24B0C9A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A1C0ADA-6F47-8320-9346-E72946471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264" y="1435608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learned . . 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9F5623-F8F2-B315-74EB-F46BE0DCD9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2871216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think . . .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0946EA-9406-5329-CD6E-73F63A31F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4306824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wonder . . 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7DDC62-A013-493E-27C1-57EC081688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264" y="5422392"/>
            <a:ext cx="7315200" cy="110642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MATH REFLECTION  &lt;Text&gt;</a:t>
            </a:r>
          </a:p>
          <a:p>
            <a:pPr lvl="0"/>
            <a:r>
              <a:rPr lang="en-US" dirty="0"/>
              <a:t>SELF REFLECTION  &lt;Text&gt;</a:t>
            </a:r>
          </a:p>
        </p:txBody>
      </p:sp>
    </p:spTree>
    <p:extLst>
      <p:ext uri="{BB962C8B-B14F-4D97-AF65-F5344CB8AC3E}">
        <p14:creationId xmlns:p14="http://schemas.microsoft.com/office/powerpoint/2010/main" val="40997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2" r:id="rId2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3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7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9" r:id="rId2"/>
    <p:sldLayoutId id="2147483750" r:id="rId3"/>
    <p:sldLayoutId id="2147483754" r:id="rId4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AAC7-8E19-C734-69AC-AF4F75A35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5, Session 1: Explore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C4458-1B2B-3B58-A19A-1EC46432B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Compare Numbers to 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EFE4335-EDAF-C273-485E-51A662BD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4E533-7E10-CE0B-706B-71007ED83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Compare groups of objects and numbers up to 5. Recognize that each counting number is one more than the last.</a:t>
            </a:r>
          </a:p>
        </p:txBody>
      </p:sp>
    </p:spTree>
    <p:extLst>
      <p:ext uri="{BB962C8B-B14F-4D97-AF65-F5344CB8AC3E}">
        <p14:creationId xmlns:p14="http://schemas.microsoft.com/office/powerpoint/2010/main" val="83926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E3F4-C9C7-AAE7-E53C-3BDA30A1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Close: Reflection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E606F41-86BB-1259-FB25-F6592416E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8AC9B-D7EB-1D01-0AD6-2BE2C42412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 learned . . 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A3173-2107-3A20-31E8-CEDD63F7D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think . . 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A0E8A4-4B79-C953-DE84-A7B049A41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 wonder . .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149402-CE04-52FA-7F38-AEB68C3AB0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317" y="5422392"/>
            <a:ext cx="8027094" cy="1106424"/>
          </a:xfrm>
        </p:spPr>
        <p:txBody>
          <a:bodyPr/>
          <a:lstStyle/>
          <a:p>
            <a:r>
              <a:rPr lang="en-US" b="1" dirty="0">
                <a:solidFill>
                  <a:srgbClr val="0177BE"/>
                </a:solidFill>
              </a:rPr>
              <a:t>MATH REFLECTION  </a:t>
            </a:r>
            <a:r>
              <a:rPr lang="en-US" dirty="0"/>
              <a:t>Was it easier to compare the piles or the trains? Why?</a:t>
            </a:r>
          </a:p>
          <a:p>
            <a:r>
              <a:rPr lang="en-US" b="1" dirty="0">
                <a:solidFill>
                  <a:srgbClr val="0177BE"/>
                </a:solidFill>
              </a:rPr>
              <a:t>SELF REFLECTION  </a:t>
            </a:r>
            <a:r>
              <a:rPr lang="en-US" dirty="0"/>
              <a:t>Organization: What does it look like when things are neat and organized? What did you do to organize your connecting cubes?</a:t>
            </a:r>
          </a:p>
        </p:txBody>
      </p:sp>
    </p:spTree>
    <p:extLst>
      <p:ext uri="{BB962C8B-B14F-4D97-AF65-F5344CB8AC3E}">
        <p14:creationId xmlns:p14="http://schemas.microsoft.com/office/powerpoint/2010/main" val="394865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D89D-0989-F031-8557-E4BB9123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Culture</a:t>
            </a:r>
          </a:p>
        </p:txBody>
      </p:sp>
      <p:pic>
        <p:nvPicPr>
          <p:cNvPr id="6" name="Picture Placeholder 5" descr="Colorful items for sale at a market in Morocco.">
            <a:extLst>
              <a:ext uri="{FF2B5EF4-FFF2-40B4-BE49-F238E27FC236}">
                <a16:creationId xmlns:a16="http://schemas.microsoft.com/office/drawing/2014/main" id="{6C21E308-807B-4F6A-50CE-9385C09AD8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06BD9-80AB-019D-AE25-93BD21AC6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do you notice? What questions do you have about markets where you live and in other places?</a:t>
            </a:r>
          </a:p>
        </p:txBody>
      </p:sp>
    </p:spTree>
    <p:extLst>
      <p:ext uri="{BB962C8B-B14F-4D97-AF65-F5344CB8AC3E}">
        <p14:creationId xmlns:p14="http://schemas.microsoft.com/office/powerpoint/2010/main" val="105828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F44E-1E85-15A1-43A2-F26ADA9AF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DB24E-2310-2115-2A50-F8F38EF35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Notice and Wonder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A6AEA5-7B0A-9727-4D0B-C3630BC4A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423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77DB-01B5-F8E3-F82C-576924E4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Start: Notice and Wonder</a:t>
            </a:r>
          </a:p>
        </p:txBody>
      </p:sp>
      <p:pic>
        <p:nvPicPr>
          <p:cNvPr id="4" name="Picture Placeholder 3" descr="An adult and children at a market. Toys and musical instruments are shown. Ask your teacher for help with this activity.">
            <a:extLst>
              <a:ext uri="{FF2B5EF4-FFF2-40B4-BE49-F238E27FC236}">
                <a16:creationId xmlns:a16="http://schemas.microsoft.com/office/drawing/2014/main" id="{ABBA0885-87EF-7862-EB52-667C1305E9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D11023-086E-390D-D569-4B9CBC0047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do you notice? 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322320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6581-B545-3D43-46DE-5566CEFC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Start: Connect to Culture</a:t>
            </a:r>
          </a:p>
        </p:txBody>
      </p:sp>
      <p:pic>
        <p:nvPicPr>
          <p:cNvPr id="4" name="Picture Placeholder 3" descr="An adult and children at a market. Toys and musical instruments are shown. Ask your teacher for help with this activity.">
            <a:extLst>
              <a:ext uri="{FF2B5EF4-FFF2-40B4-BE49-F238E27FC236}">
                <a16:creationId xmlns:a16="http://schemas.microsoft.com/office/drawing/2014/main" id="{DEAD75CE-C19B-C0AE-51B2-B647F6B9F9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DD8F0F-097F-BC8F-60DE-ACB773727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are some places families in our community go to get the things they need and want?</a:t>
            </a:r>
          </a:p>
        </p:txBody>
      </p:sp>
    </p:spTree>
    <p:extLst>
      <p:ext uri="{BB962C8B-B14F-4D97-AF65-F5344CB8AC3E}">
        <p14:creationId xmlns:p14="http://schemas.microsoft.com/office/powerpoint/2010/main" val="331810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8A0D-D8F2-A405-F7DF-DCBA63B1C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 It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6CF074-BBE5-ACE8-A9A1-4206AE05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02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9B46-3711-F3B9-85DA-374C4EF1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 It</a:t>
            </a:r>
          </a:p>
        </p:txBody>
      </p:sp>
      <p:pic>
        <p:nvPicPr>
          <p:cNvPr id="6" name="Picture Placeholder 5" descr="Piles of red and blue cubes. Ask your teacher for help with this activity.">
            <a:extLst>
              <a:ext uri="{FF2B5EF4-FFF2-40B4-BE49-F238E27FC236}">
                <a16:creationId xmlns:a16="http://schemas.microsoft.com/office/drawing/2014/main" id="{F574670B-160A-D70C-2746-3655E64CC0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82671-E583-57B7-0893-9ECD280C9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Does your pile have more or less than the middle pile?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504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5B67-58E4-2A13-0EF8-F7E310FB5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It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A02C208-4BF2-3DF1-D6D0-E68E3022A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731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619B-0630-0164-3151-C7C92D25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It</a:t>
            </a:r>
          </a:p>
        </p:txBody>
      </p:sp>
      <p:pic>
        <p:nvPicPr>
          <p:cNvPr id="4" name="Picture Placeholder 3" descr="Two groups. Each group has a red cube and a blue cube. Ask your teacher for help with this activity.">
            <a:extLst>
              <a:ext uri="{FF2B5EF4-FFF2-40B4-BE49-F238E27FC236}">
                <a16:creationId xmlns:a16="http://schemas.microsoft.com/office/drawing/2014/main" id="{32435EC9-F951-91A1-3E78-26555A3861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C4580C1-53AC-11C0-E35F-91B0409597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did you decide if a cube train shows more, less, </a:t>
            </a:r>
            <a:r>
              <a:rPr lang="en-US"/>
              <a:t>or </a:t>
            </a:r>
            <a:br>
              <a:rPr lang="en-US"/>
            </a:br>
            <a:r>
              <a:rPr lang="en-US"/>
              <a:t>the </a:t>
            </a:r>
            <a:r>
              <a:rPr lang="en-US" dirty="0"/>
              <a:t>same?</a:t>
            </a:r>
          </a:p>
        </p:txBody>
      </p:sp>
    </p:spTree>
    <p:extLst>
      <p:ext uri="{BB962C8B-B14F-4D97-AF65-F5344CB8AC3E}">
        <p14:creationId xmlns:p14="http://schemas.microsoft.com/office/powerpoint/2010/main" val="336564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501A-EF7F-6BEF-439B-4370C0711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812CD19-35FA-8698-DAF8-671CC697E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84313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1772AE08-93F3-9544-9402-E887C3609332}"/>
    </a:ext>
  </a:extLst>
</a:theme>
</file>

<file path=ppt/theme/theme2.xml><?xml version="1.0" encoding="utf-8"?>
<a:theme xmlns:a="http://schemas.openxmlformats.org/drawingml/2006/main" name="Section Divid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FB9A148F-75C6-FE4B-BB25-99251D34D43A}"/>
    </a:ext>
  </a:extLst>
</a:theme>
</file>

<file path=ppt/theme/theme3.xml><?xml version="1.0" encoding="utf-8"?>
<a:theme xmlns:a="http://schemas.openxmlformats.org/drawingml/2006/main" name="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34B3206D-6521-404A-B2D6-1A7CCB99B4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22C72F73674D9F5FD6334994BB66" ma:contentTypeVersion="20" ma:contentTypeDescription="Create a new document." ma:contentTypeScope="" ma:versionID="3c53148c8a26bee41c53a1f340bd29b7">
  <xsd:schema xmlns:xsd="http://www.w3.org/2001/XMLSchema" xmlns:xs="http://www.w3.org/2001/XMLSchema" xmlns:p="http://schemas.microsoft.com/office/2006/metadata/properties" xmlns:ns2="182ec9c5-89c1-4087-9372-67e8cba6c427" xmlns:ns3="http://schemas.microsoft.com/sharepoint/v4" xmlns:ns4="031d766f-b14e-4c0e-af7a-21ee3738300f" targetNamespace="http://schemas.microsoft.com/office/2006/metadata/properties" ma:root="true" ma:fieldsID="a334b25501d20f16454a3d5e8aaf2821" ns2:_="" ns3:_="" ns4:_="">
    <xsd:import namespace="182ec9c5-89c1-4087-9372-67e8cba6c427"/>
    <xsd:import namespace="http://schemas.microsoft.com/sharepoint/v4"/>
    <xsd:import namespace="031d766f-b14e-4c0e-af7a-21ee3738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IconOverlay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0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ec9c5-89c1-4087-9372-67e8cba6c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0" ma:index="20" nillable="true" ma:displayName="Description" ma:description="testing" ma:format="Dropdown" ma:internalName="Description0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766f-b14e-4c0e-af7a-21ee3738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59a07e1-635c-4dc3-af17-f8dfbdb3d077}" ma:internalName="TaxCatchAll" ma:showField="CatchAllData" ma:web="031d766f-b14e-4c0e-af7a-21ee3738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82ec9c5-89c1-4087-9372-67e8cba6c427" xsi:nil="true"/>
    <IconOverlay xmlns="http://schemas.microsoft.com/sharepoint/v4" xsi:nil="true"/>
    <TaxCatchAll xmlns="031d766f-b14e-4c0e-af7a-21ee3738300f" xsi:nil="true"/>
    <lcf76f155ced4ddcb4097134ff3c332f xmlns="182ec9c5-89c1-4087-9372-67e8cba6c427">
      <Terms xmlns="http://schemas.microsoft.com/office/infopath/2007/PartnerControls"/>
    </lcf76f155ced4ddcb4097134ff3c332f>
    <_Flow_SignoffStatus xmlns="182ec9c5-89c1-4087-9372-67e8cba6c427" xsi:nil="true"/>
  </documentManagement>
</p:properties>
</file>

<file path=customXml/itemProps1.xml><?xml version="1.0" encoding="utf-8"?>
<ds:datastoreItem xmlns:ds="http://schemas.openxmlformats.org/officeDocument/2006/customXml" ds:itemID="{AEF7678A-520A-4379-951B-1A540B6BE906}"/>
</file>

<file path=customXml/itemProps2.xml><?xml version="1.0" encoding="utf-8"?>
<ds:datastoreItem xmlns:ds="http://schemas.openxmlformats.org/officeDocument/2006/customXml" ds:itemID="{5B8EA483-655F-4810-B665-31C87DED2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7C0AD-179A-42BE-A0EF-F26EBB552F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1142</Words>
  <Application>Microsoft Macintosh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Title Slides</vt:lpstr>
      <vt:lpstr>Section Dividers</vt:lpstr>
      <vt:lpstr>Content Slides</vt:lpstr>
      <vt:lpstr>Lesson 5, Session 1: Explore</vt:lpstr>
      <vt:lpstr>NUMBER SENSE</vt:lpstr>
      <vt:lpstr>Start: Notice and Wonder</vt:lpstr>
      <vt:lpstr>Start: Connect to Culture</vt:lpstr>
      <vt:lpstr>Discover It</vt:lpstr>
      <vt:lpstr>Discover It</vt:lpstr>
      <vt:lpstr>Investigate It</vt:lpstr>
      <vt:lpstr>Investigate It</vt:lpstr>
      <vt:lpstr>Reflection</vt:lpstr>
      <vt:lpstr>Close: Reflection</vt:lpstr>
      <vt:lpstr>Connect to Culture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Curriculum Associates</dc:creator>
  <cp:keywords/>
  <dc:description/>
  <cp:lastModifiedBy>Erin Michaud</cp:lastModifiedBy>
  <cp:revision>65</cp:revision>
  <dcterms:created xsi:type="dcterms:W3CDTF">2022-09-09T16:57:12Z</dcterms:created>
  <dcterms:modified xsi:type="dcterms:W3CDTF">2023-01-24T18:19:17Z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0x01010086AA22C72F73674D9F5FD6334994BB66</vt:lpwstr>
  </property>
</Properties>
</file>