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4"/>
    <p:sldMasterId id="2147483838" r:id="rId5"/>
    <p:sldMasterId id="2147483790" r:id="rId6"/>
    <p:sldMasterId id="2147483848" r:id="rId7"/>
    <p:sldMasterId id="2147483829" r:id="rId8"/>
    <p:sldMasterId id="2147483814" r:id="rId9"/>
    <p:sldMasterId id="2147483863" r:id="rId10"/>
    <p:sldMasterId id="2147483873" r:id="rId11"/>
  </p:sldMasterIdLst>
  <p:notesMasterIdLst>
    <p:notesMasterId r:id="rId39"/>
  </p:notesMasterIdLst>
  <p:handoutMasterIdLst>
    <p:handoutMasterId r:id="rId40"/>
  </p:handoutMasterIdLst>
  <p:sldIdLst>
    <p:sldId id="348" r:id="rId12"/>
    <p:sldId id="350" r:id="rId13"/>
    <p:sldId id="347" r:id="rId14"/>
    <p:sldId id="349" r:id="rId15"/>
    <p:sldId id="351" r:id="rId16"/>
    <p:sldId id="352" r:id="rId17"/>
    <p:sldId id="353" r:id="rId18"/>
    <p:sldId id="354" r:id="rId19"/>
    <p:sldId id="364" r:id="rId20"/>
    <p:sldId id="356" r:id="rId21"/>
    <p:sldId id="357" r:id="rId22"/>
    <p:sldId id="358" r:id="rId23"/>
    <p:sldId id="359" r:id="rId24"/>
    <p:sldId id="360" r:id="rId25"/>
    <p:sldId id="361" r:id="rId26"/>
    <p:sldId id="362" r:id="rId27"/>
    <p:sldId id="363" r:id="rId28"/>
    <p:sldId id="337" r:id="rId29"/>
    <p:sldId id="338" r:id="rId30"/>
    <p:sldId id="339" r:id="rId31"/>
    <p:sldId id="340" r:id="rId32"/>
    <p:sldId id="341" r:id="rId33"/>
    <p:sldId id="342" r:id="rId34"/>
    <p:sldId id="343" r:id="rId35"/>
    <p:sldId id="344" r:id="rId36"/>
    <p:sldId id="345" r:id="rId37"/>
    <p:sldId id="34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160D5E-2BE6-1548-B005-957CBF859938}">
          <p14:sldIdLst>
            <p14:sldId id="348"/>
            <p14:sldId id="350"/>
            <p14:sldId id="347"/>
            <p14:sldId id="349"/>
            <p14:sldId id="351"/>
            <p14:sldId id="352"/>
            <p14:sldId id="353"/>
            <p14:sldId id="354"/>
            <p14:sldId id="364"/>
            <p14:sldId id="356"/>
            <p14:sldId id="357"/>
            <p14:sldId id="358"/>
            <p14:sldId id="359"/>
            <p14:sldId id="360"/>
            <p14:sldId id="361"/>
            <p14:sldId id="362"/>
            <p14:sldId id="363"/>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64" userDrawn="1">
          <p15:clr>
            <a:srgbClr val="A4A3A4"/>
          </p15:clr>
        </p15:guide>
        <p15:guide id="4" pos="5496" userDrawn="1">
          <p15:clr>
            <a:srgbClr val="A4A3A4"/>
          </p15:clr>
        </p15:guide>
        <p15:guide id="5" orient="horz" pos="4032" userDrawn="1">
          <p15:clr>
            <a:srgbClr val="A4A3A4"/>
          </p15:clr>
        </p15:guide>
        <p15:guide id="6" orient="horz" pos="432" userDrawn="1">
          <p15:clr>
            <a:srgbClr val="A4A3A4"/>
          </p15:clr>
        </p15:guide>
        <p15:guide id="7" orient="horz" pos="6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D"/>
    <a:srgbClr val="D4DFF2"/>
    <a:srgbClr val="17529D"/>
    <a:srgbClr val="18558E"/>
    <a:srgbClr val="E67325"/>
    <a:srgbClr val="5C9F37"/>
    <a:srgbClr val="0071BC"/>
    <a:srgbClr val="388ACA"/>
    <a:srgbClr val="17558E"/>
    <a:srgbClr val="2A56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AC3CE-18AE-B226-E0BB-C25DF9BB4F04}" v="1" dt="2022-09-14T19:37:54.379"/>
    <p1510:client id="{A3275ED1-FD4B-D54D-8345-AA3516E8F19A}" v="3" dt="2022-08-15T18:45:56.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42" autoAdjust="0"/>
    <p:restoredTop sz="69168"/>
  </p:normalViewPr>
  <p:slideViewPr>
    <p:cSldViewPr snapToGrid="0">
      <p:cViewPr varScale="1">
        <p:scale>
          <a:sx n="89" d="100"/>
          <a:sy n="89" d="100"/>
        </p:scale>
        <p:origin x="2048" y="176"/>
      </p:cViewPr>
      <p:guideLst>
        <p:guide orient="horz" pos="2160"/>
        <p:guide pos="2880"/>
        <p:guide pos="264"/>
        <p:guide pos="5496"/>
        <p:guide orient="horz" pos="4032"/>
        <p:guide orient="horz" pos="432"/>
        <p:guide orient="horz" pos="648"/>
      </p:guideLst>
    </p:cSldViewPr>
  </p:slideViewPr>
  <p:notesTextViewPr>
    <p:cViewPr>
      <p:scale>
        <a:sx n="150" d="100"/>
        <a:sy n="15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6/11/relationships/changesInfo" Target="changesInfos/changesInfo1.xml"/><Relationship Id="rId20" Type="http://schemas.openxmlformats.org/officeDocument/2006/relationships/slide" Target="slides/slide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Michaud" userId="S::emichaud@cainc.com::dd13a7d8-c595-4019-89d1-4debf2ae86ff" providerId="AD" clId="Web-{340AC3CE-18AE-B226-E0BB-C25DF9BB4F04}"/>
    <pc:docChg chg="modSld">
      <pc:chgData name="Erin Michaud" userId="S::emichaud@cainc.com::dd13a7d8-c595-4019-89d1-4debf2ae86ff" providerId="AD" clId="Web-{340AC3CE-18AE-B226-E0BB-C25DF9BB4F04}" dt="2022-09-14T19:37:54.379" v="0"/>
      <pc:docMkLst>
        <pc:docMk/>
      </pc:docMkLst>
      <pc:sldChg chg="modSp">
        <pc:chgData name="Erin Michaud" userId="S::emichaud@cainc.com::dd13a7d8-c595-4019-89d1-4debf2ae86ff" providerId="AD" clId="Web-{340AC3CE-18AE-B226-E0BB-C25DF9BB4F04}" dt="2022-09-14T19:37:54.379" v="0"/>
        <pc:sldMkLst>
          <pc:docMk/>
          <pc:sldMk cId="3163423269" sldId="354"/>
        </pc:sldMkLst>
        <pc:graphicFrameChg chg="modGraphic">
          <ac:chgData name="Erin Michaud" userId="S::emichaud@cainc.com::dd13a7d8-c595-4019-89d1-4debf2ae86ff" providerId="AD" clId="Web-{340AC3CE-18AE-B226-E0BB-C25DF9BB4F04}" dt="2022-09-14T19:37:54.379" v="0"/>
          <ac:graphicFrameMkLst>
            <pc:docMk/>
            <pc:sldMk cId="3163423269" sldId="354"/>
            <ac:graphicFrameMk id="16" creationId="{AADD8296-37F0-3742-ABEE-0B8233457A7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9/14/2022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9/14/2022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Explore</a:t>
            </a:r>
            <a:r>
              <a:rPr lang="en-US" sz="1200" kern="1200" dirty="0">
                <a:solidFill>
                  <a:schemeClr val="tx1"/>
                </a:solidFill>
                <a:effectLst/>
                <a:latin typeface="Calibri" panose="020F0502020204030204" pitchFamily="34" charset="0"/>
                <a:ea typeface="+mn-ea"/>
                <a:cs typeface="Calibri" panose="020F0502020204030204" pitchFamily="34" charset="0"/>
              </a:rPr>
              <a:t> using a graph or a table to find the solution(s) common to two linear equations.</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Understand</a:t>
            </a:r>
            <a:r>
              <a:rPr lang="en-US" sz="1200" kern="1200" dirty="0">
                <a:solidFill>
                  <a:schemeClr val="tx1"/>
                </a:solidFill>
                <a:effectLst/>
                <a:latin typeface="Calibri" panose="020F0502020204030204" pitchFamily="34" charset="0"/>
                <a:ea typeface="+mn-ea"/>
                <a:cs typeface="Calibri" panose="020F0502020204030204" pitchFamily="34" charset="0"/>
              </a:rPr>
              <a:t> that the solution of a system of equations is represented by the point(s) where the graphs of the equations intersect.</a:t>
            </a:r>
          </a:p>
          <a:p>
            <a:endParaRPr lang="en-US" dirty="0">
              <a:solidFill>
                <a:schemeClr val="tx1"/>
              </a:solidFill>
              <a:latin typeface="Calibri" panose="020F0502020204030204" pitchFamily="34" charset="0"/>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confuse </a:t>
            </a:r>
            <a:r>
              <a:rPr lang="en-US" sz="1200" i="1" kern="1200" dirty="0">
                <a:solidFill>
                  <a:schemeClr val="tx1"/>
                </a:solidFill>
                <a:effectLst/>
                <a:latin typeface="Calibri" panose="020F0502020204030204" pitchFamily="34" charset="0"/>
                <a:ea typeface="+mn-ea"/>
                <a:cs typeface="Calibri" panose="020F0502020204030204" pitchFamily="34" charset="0"/>
              </a:rPr>
              <a:t>x</a:t>
            </a:r>
            <a:r>
              <a:rPr lang="en-US" sz="1200" kern="1200" dirty="0">
                <a:solidFill>
                  <a:schemeClr val="tx1"/>
                </a:solidFill>
                <a:effectLst/>
                <a:latin typeface="Calibri" panose="020F0502020204030204" pitchFamily="34" charset="0"/>
                <a:ea typeface="+mn-ea"/>
                <a:cs typeface="Calibri" panose="020F0502020204030204" pitchFamily="34" charset="0"/>
              </a:rPr>
              <a:t>- and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-coordinates when graphing equations.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misinterpret situations in which there are infinitely many solutions as having no solutions.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misrepresent given information about rates and initial values when writing equations to represent real-world scenarios.</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Tree>
    <p:extLst>
      <p:ext uri="{BB962C8B-B14F-4D97-AF65-F5344CB8AC3E}">
        <p14:creationId xmlns:p14="http://schemas.microsoft.com/office/powerpoint/2010/main" val="310277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Real-World Connection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273)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Calibri" panose="020F0502020204030204" pitchFamily="34" charset="0"/>
              </a:rPr>
              <a:t>Read the real-world example below. Then ask students to think of other real-world examples when systems of linear equations might be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Paleontologists have discovered fossilized remains of dinosaur footprints, called </a:t>
            </a:r>
            <a:r>
              <a:rPr lang="en-US" sz="1200" i="1" kern="1200" dirty="0">
                <a:solidFill>
                  <a:schemeClr val="tx1"/>
                </a:solidFill>
                <a:effectLst/>
                <a:latin typeface="Calibri" panose="020F0502020204030204" pitchFamily="34" charset="0"/>
                <a:ea typeface="+mn-ea"/>
                <a:cs typeface="Calibri" panose="020F0502020204030204" pitchFamily="34" charset="0"/>
              </a:rPr>
              <a:t>trackways</a:t>
            </a:r>
            <a:r>
              <a:rPr lang="en-US" sz="1200" kern="1200" dirty="0">
                <a:solidFill>
                  <a:schemeClr val="tx1"/>
                </a:solidFill>
                <a:effectLst/>
                <a:latin typeface="Calibri" panose="020F0502020204030204" pitchFamily="34" charset="0"/>
                <a:ea typeface="+mn-ea"/>
                <a:cs typeface="Calibri" panose="020F0502020204030204" pitchFamily="34" charset="0"/>
              </a:rPr>
              <a:t>, preserved in rock. By using the lengths of the footprints and the distance between them, scientists can approximate how fast a dinosaur was moving when the tracks were made. By writing and solving systems of equation for two different sets of prints, scientists can hypothesize about whether one dinosaur would have been able to catch up to another. Ask students to think of other real-world examples in which systems of linear equations might be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12</a:t>
            </a:fld>
            <a:endParaRPr lang="en-US"/>
          </a:p>
        </p:txBody>
      </p:sp>
    </p:spTree>
    <p:extLst>
      <p:ext uri="{BB962C8B-B14F-4D97-AF65-F5344CB8AC3E}">
        <p14:creationId xmlns:p14="http://schemas.microsoft.com/office/powerpoint/2010/main" val="278338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Students should understand that a linear equation is an equation whose graph is a straight line. Student responses might include different forms of linear equations. Students may recognize that most linear equations can be written in slope-intercept form and that this form is useful for graphing the equation.</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13</a:t>
            </a:fld>
            <a:endParaRPr lang="en-US"/>
          </a:p>
        </p:txBody>
      </p:sp>
    </p:spTree>
    <p:extLst>
      <p:ext uri="{BB962C8B-B14F-4D97-AF65-F5344CB8AC3E}">
        <p14:creationId xmlns:p14="http://schemas.microsoft.com/office/powerpoint/2010/main" val="2507215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552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8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a:t>
            </a:r>
            <a:r>
              <a:rPr lang="en-US" b="1" dirty="0">
                <a:latin typeface="Arial" panose="020B0604020202020204" pitchFamily="34" charset="0"/>
                <a:cs typeface="Arial" panose="020B0604020202020204" pitchFamily="34" charset="0"/>
              </a:rPr>
              <a:t>Repeat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182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Rephrase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6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Reword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97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Record </a:t>
            </a:r>
            <a:r>
              <a:rPr lang="en-US" sz="1200" kern="1200" dirty="0">
                <a:solidFill>
                  <a:schemeClr val="tx1"/>
                </a:solidFill>
                <a:effectLst/>
                <a:latin typeface="Arial" panose="020B0604020202020204" pitchFamily="34" charset="0"/>
                <a:ea typeface="+mn-ea"/>
                <a:cs typeface="Arial" panose="020B0604020202020204" pitchFamily="34" charset="0"/>
              </a:rPr>
              <a:t>students’ ideas for reference.</a:t>
            </a:r>
            <a:r>
              <a:rPr lang="en-US" dirty="0">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39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56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4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START</a:t>
            </a:r>
            <a:r>
              <a:rPr lang="en-US" sz="1200" kern="1200" dirty="0">
                <a:solidFill>
                  <a:schemeClr val="tx1"/>
                </a:solidFill>
                <a:effectLst/>
                <a:latin typeface="Calibri" panose="020F0502020204030204" pitchFamily="34" charset="0"/>
                <a:ea typeface="+mn-ea"/>
                <a:cs typeface="Calibri" panose="020F0502020204030204" pitchFamily="34" charset="0"/>
              </a:rPr>
              <a:t> (Teacher’s Guide page 271)</a:t>
            </a:r>
          </a:p>
          <a:p>
            <a:endParaRPr lang="en-US" sz="1200" b="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WHY? </a:t>
            </a:r>
            <a:r>
              <a:rPr lang="en-US" sz="1200" kern="1200" dirty="0">
                <a:solidFill>
                  <a:schemeClr val="tx1"/>
                </a:solidFill>
                <a:effectLst/>
                <a:latin typeface="Calibri" panose="020F0502020204030204" pitchFamily="34" charset="0"/>
                <a:ea typeface="+mn-ea"/>
                <a:cs typeface="Calibri" panose="020F0502020204030204" pitchFamily="34" charset="0"/>
              </a:rPr>
              <a:t>Prepare students to explore graphs of systems of linear equations by identifying slopes and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-intercepts of lines.</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Consider providing sentence starters to help students express their thinking:</a:t>
            </a: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_______ is/are different because _______.</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_______ is/are the same because _______.</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 </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endParaRPr lang="en-US" sz="1200" b="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Possible Solutions</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Lines </a:t>
            </a:r>
            <a:r>
              <a:rPr lang="en-US" sz="1200" i="1" kern="1200" dirty="0">
                <a:solidFill>
                  <a:schemeClr val="tx1"/>
                </a:solidFill>
                <a:effectLst/>
                <a:latin typeface="Calibri" panose="020F0502020204030204" pitchFamily="34" charset="0"/>
                <a:ea typeface="+mn-ea"/>
                <a:cs typeface="Calibri" panose="020F0502020204030204" pitchFamily="34" charset="0"/>
              </a:rPr>
              <a:t>A</a:t>
            </a:r>
            <a:r>
              <a:rPr lang="en-US" sz="1200" kern="1200" dirty="0">
                <a:solidFill>
                  <a:schemeClr val="tx1"/>
                </a:solidFill>
                <a:effectLst/>
                <a:latin typeface="Calibri" panose="020F0502020204030204" pitchFamily="34" charset="0"/>
                <a:ea typeface="+mn-ea"/>
                <a:cs typeface="Calibri" panose="020F0502020204030204" pitchFamily="34" charset="0"/>
              </a:rPr>
              <a:t> and </a:t>
            </a:r>
            <a:r>
              <a:rPr lang="en-US" sz="1200" i="1" kern="1200" dirty="0">
                <a:solidFill>
                  <a:schemeClr val="tx1"/>
                </a:solidFill>
                <a:effectLst/>
                <a:latin typeface="Calibri" panose="020F0502020204030204" pitchFamily="34" charset="0"/>
                <a:ea typeface="+mn-ea"/>
                <a:cs typeface="Calibri" panose="020F0502020204030204" pitchFamily="34" charset="0"/>
              </a:rPr>
              <a:t>B</a:t>
            </a:r>
            <a:r>
              <a:rPr lang="en-US" sz="1200" kern="1200" dirty="0">
                <a:solidFill>
                  <a:schemeClr val="tx1"/>
                </a:solidFill>
                <a:effectLst/>
                <a:latin typeface="Calibri" panose="020F0502020204030204" pitchFamily="34" charset="0"/>
                <a:ea typeface="+mn-ea"/>
                <a:cs typeface="Calibri" panose="020F0502020204030204" pitchFamily="34" charset="0"/>
              </a:rPr>
              <a:t> have the same slope but different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-intercepts.</a:t>
            </a:r>
          </a:p>
          <a:p>
            <a:r>
              <a:rPr lang="en-US" sz="1200" kern="1200" dirty="0">
                <a:solidFill>
                  <a:schemeClr val="tx1"/>
                </a:solidFill>
                <a:effectLst/>
                <a:latin typeface="Calibri" panose="020F0502020204030204" pitchFamily="34" charset="0"/>
                <a:ea typeface="+mn-ea"/>
                <a:cs typeface="Calibri" panose="020F0502020204030204" pitchFamily="34" charset="0"/>
              </a:rPr>
              <a:t>Lines </a:t>
            </a:r>
            <a:r>
              <a:rPr lang="en-US" sz="1200" i="1" kern="1200" dirty="0">
                <a:solidFill>
                  <a:schemeClr val="tx1"/>
                </a:solidFill>
                <a:effectLst/>
                <a:latin typeface="Calibri" panose="020F0502020204030204" pitchFamily="34" charset="0"/>
                <a:ea typeface="+mn-ea"/>
                <a:cs typeface="Calibri" panose="020F0502020204030204" pitchFamily="34" charset="0"/>
              </a:rPr>
              <a:t>A</a:t>
            </a:r>
            <a:r>
              <a:rPr lang="en-US" sz="1200" kern="1200" dirty="0">
                <a:solidFill>
                  <a:schemeClr val="tx1"/>
                </a:solidFill>
                <a:effectLst/>
                <a:latin typeface="Calibri" panose="020F0502020204030204" pitchFamily="34" charset="0"/>
                <a:ea typeface="+mn-ea"/>
                <a:cs typeface="Calibri" panose="020F0502020204030204" pitchFamily="34" charset="0"/>
              </a:rPr>
              <a:t> and </a:t>
            </a:r>
            <a:r>
              <a:rPr lang="en-US" sz="1200" i="1" kern="1200" dirty="0">
                <a:solidFill>
                  <a:schemeClr val="tx1"/>
                </a:solidFill>
                <a:effectLst/>
                <a:latin typeface="Calibri" panose="020F0502020204030204" pitchFamily="34" charset="0"/>
                <a:ea typeface="+mn-ea"/>
                <a:cs typeface="Calibri" panose="020F0502020204030204" pitchFamily="34" charset="0"/>
              </a:rPr>
              <a:t>C</a:t>
            </a:r>
            <a:r>
              <a:rPr lang="en-US" sz="1200" kern="1200" dirty="0">
                <a:solidFill>
                  <a:schemeClr val="tx1"/>
                </a:solidFill>
                <a:effectLst/>
                <a:latin typeface="Calibri" panose="020F0502020204030204" pitchFamily="34" charset="0"/>
                <a:ea typeface="+mn-ea"/>
                <a:cs typeface="Calibri" panose="020F0502020204030204" pitchFamily="34" charset="0"/>
              </a:rPr>
              <a:t> have different slopes but the same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a:t>
            </a:r>
          </a:p>
          <a:p>
            <a:r>
              <a:rPr lang="en-US" sz="1200" kern="1200" dirty="0">
                <a:solidFill>
                  <a:schemeClr val="tx1"/>
                </a:solidFill>
                <a:effectLst/>
                <a:latin typeface="Calibri" panose="020F0502020204030204" pitchFamily="34" charset="0"/>
                <a:ea typeface="+mn-ea"/>
                <a:cs typeface="Calibri" panose="020F0502020204030204" pitchFamily="34" charset="0"/>
              </a:rPr>
              <a:t>Lines </a:t>
            </a:r>
            <a:r>
              <a:rPr lang="en-US" sz="1200" i="1" kern="1200" dirty="0">
                <a:solidFill>
                  <a:schemeClr val="tx1"/>
                </a:solidFill>
                <a:effectLst/>
                <a:latin typeface="Calibri" panose="020F0502020204030204" pitchFamily="34" charset="0"/>
                <a:ea typeface="+mn-ea"/>
                <a:cs typeface="Calibri" panose="020F0502020204030204" pitchFamily="34" charset="0"/>
              </a:rPr>
              <a:t>B</a:t>
            </a:r>
            <a:r>
              <a:rPr lang="en-US" sz="1200" kern="1200" dirty="0">
                <a:solidFill>
                  <a:schemeClr val="tx1"/>
                </a:solidFill>
                <a:effectLst/>
                <a:latin typeface="Calibri" panose="020F0502020204030204" pitchFamily="34" charset="0"/>
                <a:ea typeface="+mn-ea"/>
                <a:cs typeface="Calibri" panose="020F0502020204030204" pitchFamily="34" charset="0"/>
              </a:rPr>
              <a:t> and </a:t>
            </a:r>
            <a:r>
              <a:rPr lang="en-US" sz="1200" i="1" kern="1200" dirty="0">
                <a:solidFill>
                  <a:schemeClr val="tx1"/>
                </a:solidFill>
                <a:effectLst/>
                <a:latin typeface="Calibri" panose="020F0502020204030204" pitchFamily="34" charset="0"/>
                <a:ea typeface="+mn-ea"/>
                <a:cs typeface="Calibri" panose="020F0502020204030204" pitchFamily="34" charset="0"/>
              </a:rPr>
              <a:t>C</a:t>
            </a:r>
            <a:r>
              <a:rPr lang="en-US" sz="1200" kern="1200" dirty="0">
                <a:solidFill>
                  <a:schemeClr val="tx1"/>
                </a:solidFill>
                <a:effectLst/>
                <a:latin typeface="Calibri" panose="020F0502020204030204" pitchFamily="34" charset="0"/>
                <a:ea typeface="+mn-ea"/>
                <a:cs typeface="Calibri" panose="020F0502020204030204" pitchFamily="34" charset="0"/>
              </a:rPr>
              <a:t> have different slopes and different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-intercepts.</a:t>
            </a: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Tree>
    <p:extLst>
      <p:ext uri="{BB962C8B-B14F-4D97-AF65-F5344CB8AC3E}">
        <p14:creationId xmlns:p14="http://schemas.microsoft.com/office/powerpoint/2010/main" val="498547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937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09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Connect to Culture </a:t>
            </a:r>
            <a:r>
              <a:rPr lang="en-US" sz="1200" kern="1200" dirty="0">
                <a:solidFill>
                  <a:schemeClr val="tx1"/>
                </a:solidFill>
                <a:effectLst/>
                <a:latin typeface="+mn-lt"/>
                <a:ea typeface="+mn-ea"/>
                <a:cs typeface="+mn-cs"/>
              </a:rPr>
              <a:t>(Teacher’s Guide page 269c)</a:t>
            </a:r>
          </a:p>
          <a:p>
            <a:r>
              <a:rPr lang="en-US" sz="1200" kern="1200" dirty="0">
                <a:solidFill>
                  <a:schemeClr val="tx1"/>
                </a:solidFill>
                <a:effectLst/>
                <a:latin typeface="+mn-lt"/>
                <a:ea typeface="+mn-ea"/>
                <a:cs typeface="+mn-cs"/>
              </a:rPr>
              <a:t>Engage students in sharing what they know about the context before you add the information given 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Schools and libraries often have reading contests to encourage students to improve their reading skills as they explore different types of books. In these contests, students record how many pages or how many books they have read. Invite students to talk about a time that they tracked the number of pages or books they read over a certain time period. If students have participated in a reading contest, ask them to share the best thing they discovered about reading.</a:t>
            </a:r>
          </a:p>
          <a:p>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8681064-F962-A14C-9936-35D1D2D1163F}" type="slidenum">
              <a:rPr lang="en-US" smtClean="0"/>
              <a:t>4</a:t>
            </a:fld>
            <a:endParaRPr lang="en-US"/>
          </a:p>
        </p:txBody>
      </p:sp>
    </p:spTree>
    <p:extLst>
      <p:ext uri="{BB962C8B-B14F-4D97-AF65-F5344CB8AC3E}">
        <p14:creationId xmlns:p14="http://schemas.microsoft.com/office/powerpoint/2010/main" val="209503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Calibri" panose="020F0502020204030204" pitchFamily="34" charset="0"/>
                <a:cs typeface="Calibri" panose="020F0502020204030204" pitchFamily="34" charset="0"/>
              </a:rPr>
              <a:t>As you work on problems 1–2, </a:t>
            </a:r>
            <a:r>
              <a:rPr lang="en-US" sz="1200" kern="1200" dirty="0">
                <a:solidFill>
                  <a:schemeClr val="tx1"/>
                </a:solidFill>
                <a:effectLst/>
                <a:latin typeface="Calibri" panose="020F0502020204030204" pitchFamily="34" charset="0"/>
                <a:ea typeface="+mn-ea"/>
                <a:cs typeface="Calibri" panose="020F0502020204030204" pitchFamily="34" charset="0"/>
              </a:rPr>
              <a:t>tell students that they are going to use what they know about graphs of linear equations to investigate the solutions to systems of linear equations. Read the problems and call on students to rephrase them to confirm understanding. Have students turn and talk about how the equations of the lines and their graphs are related.</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If students get the wrong point of intersection, then they may have graphed the equations incorrectly or imprecisely. Review how to identify the slope and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 from a linear equation and how to use these values to graph the line. Encourage use of a straightedge for better precision. Remind students that the process is the same when variables other than </a:t>
            </a:r>
            <a:r>
              <a:rPr lang="en-US" sz="1200" i="1" kern="1200" dirty="0">
                <a:solidFill>
                  <a:schemeClr val="tx1"/>
                </a:solidFill>
                <a:effectLst/>
                <a:latin typeface="Calibri" panose="020F0502020204030204" pitchFamily="34" charset="0"/>
                <a:ea typeface="+mn-ea"/>
                <a:cs typeface="Calibri" panose="020F0502020204030204" pitchFamily="34" charset="0"/>
              </a:rPr>
              <a:t>x</a:t>
            </a:r>
            <a:r>
              <a:rPr lang="en-US" sz="1200" kern="1200" dirty="0">
                <a:solidFill>
                  <a:schemeClr val="tx1"/>
                </a:solidFill>
                <a:effectLst/>
                <a:latin typeface="Calibri" panose="020F0502020204030204" pitchFamily="34" charset="0"/>
                <a:ea typeface="+mn-ea"/>
                <a:cs typeface="Calibri" panose="020F0502020204030204" pitchFamily="34" charset="0"/>
              </a:rPr>
              <a:t> and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 are used.</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5</a:t>
            </a:fld>
            <a:endParaRPr lang="en-US"/>
          </a:p>
        </p:txBody>
      </p:sp>
    </p:spTree>
    <p:extLst>
      <p:ext uri="{BB962C8B-B14F-4D97-AF65-F5344CB8AC3E}">
        <p14:creationId xmlns:p14="http://schemas.microsoft.com/office/powerpoint/2010/main" val="57205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Support Partner Discussion</a:t>
            </a:r>
          </a:p>
          <a:p>
            <a:r>
              <a:rPr lang="en-US" sz="1200" kern="1200" dirty="0">
                <a:solidFill>
                  <a:schemeClr val="tx1"/>
                </a:solidFill>
                <a:effectLst/>
                <a:latin typeface="Calibri" panose="020F0502020204030204" pitchFamily="34" charset="0"/>
                <a:ea typeface="+mn-ea"/>
                <a:cs typeface="Calibri" panose="020F0502020204030204" pitchFamily="34" charset="0"/>
              </a:rPr>
              <a:t>After students complete problems 1 and 2, have them respond to Discuss It with a partner. Encourage them to think about what the graphs of the equations represent.</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Listen for understanding that:</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the line for each equation represents all the ordered pairs—(</a:t>
            </a:r>
            <a:r>
              <a:rPr lang="en-US" sz="1200" i="1" kern="1200" dirty="0">
                <a:solidFill>
                  <a:schemeClr val="tx1"/>
                </a:solidFill>
                <a:effectLst/>
                <a:latin typeface="Calibri" panose="020F0502020204030204" pitchFamily="34" charset="0"/>
                <a:ea typeface="+mn-ea"/>
                <a:cs typeface="Calibri" panose="020F0502020204030204" pitchFamily="34" charset="0"/>
              </a:rPr>
              <a:t>d</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p</a:t>
            </a:r>
            <a:r>
              <a:rPr lang="en-US" sz="1200" kern="1200" dirty="0">
                <a:solidFill>
                  <a:schemeClr val="tx1"/>
                </a:solidFill>
                <a:effectLst/>
                <a:latin typeface="Calibri" panose="020F0502020204030204" pitchFamily="34" charset="0"/>
                <a:ea typeface="+mn-ea"/>
                <a:cs typeface="Calibri" panose="020F0502020204030204" pitchFamily="34" charset="0"/>
              </a:rPr>
              <a:t>) for problem 1 and (</a:t>
            </a:r>
            <a:r>
              <a:rPr lang="en-US" sz="1200" i="1" kern="1200" dirty="0">
                <a:solidFill>
                  <a:schemeClr val="tx1"/>
                </a:solidFill>
                <a:effectLst/>
                <a:latin typeface="Calibri" panose="020F0502020204030204" pitchFamily="34" charset="0"/>
                <a:ea typeface="+mn-ea"/>
                <a:cs typeface="Calibri" panose="020F0502020204030204" pitchFamily="34" charset="0"/>
              </a:rPr>
              <a:t>x</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 for problem 2—that make the equation true.</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the point of intersection is on both lines, so its ordered pair makes both equations true.</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endParaRPr lang="en-US" sz="1200" b="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Facilitate Whole Class Discussion</a:t>
            </a:r>
          </a:p>
          <a:p>
            <a:r>
              <a:rPr lang="en-US" sz="1200" kern="1200" dirty="0">
                <a:solidFill>
                  <a:schemeClr val="tx1"/>
                </a:solidFill>
                <a:effectLst/>
                <a:latin typeface="Calibri" panose="020F0502020204030204" pitchFamily="34" charset="0"/>
                <a:ea typeface="+mn-ea"/>
                <a:cs typeface="Calibri" panose="020F0502020204030204" pitchFamily="34" charset="0"/>
              </a:rPr>
              <a:t>Have students look back at the graph for problem 1 and think about what information the graph reveals about the situation.</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For which days is Jaime’s line above Elias’ line? What does this mean?</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Jaime’s line is above Elias’ line for days 0, 1, 2, and 3. This means that Jaime has read more pages than Elias on those days.</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Tree>
    <p:extLst>
      <p:ext uri="{BB962C8B-B14F-4D97-AF65-F5344CB8AC3E}">
        <p14:creationId xmlns:p14="http://schemas.microsoft.com/office/powerpoint/2010/main" val="205813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Calibri" panose="020F0502020204030204" pitchFamily="34" charset="0"/>
                <a:cs typeface="Calibri" panose="020F0502020204030204" pitchFamily="34" charset="0"/>
              </a:rPr>
              <a:t>As you work on problems 3, t</a:t>
            </a:r>
            <a:r>
              <a:rPr lang="en-US" sz="1200" kern="1200" dirty="0">
                <a:solidFill>
                  <a:schemeClr val="tx1"/>
                </a:solidFill>
                <a:effectLst/>
                <a:latin typeface="Calibri" panose="020F0502020204030204" pitchFamily="34" charset="0"/>
                <a:ea typeface="+mn-ea"/>
                <a:cs typeface="Calibri" panose="020F0502020204030204" pitchFamily="34" charset="0"/>
              </a:rPr>
              <a:t>ell students that they will now think about using a table to find the solution to a system of linear equations. Prompt students to discuss how finding the solution using a table is similar to and different from using a graph.</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If students complete the table and think the solution of the system is (–2, –2), then ask them to read the labels for each row. Remind students that the second and third row each name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-coordinates of points that have the same </a:t>
            </a:r>
            <a:r>
              <a:rPr lang="en-US" sz="1200" i="1" kern="1200" dirty="0">
                <a:solidFill>
                  <a:schemeClr val="tx1"/>
                </a:solidFill>
                <a:effectLst/>
                <a:latin typeface="Calibri" panose="020F0502020204030204" pitchFamily="34" charset="0"/>
                <a:ea typeface="+mn-ea"/>
                <a:cs typeface="Calibri" panose="020F0502020204030204" pitchFamily="34" charset="0"/>
              </a:rPr>
              <a:t>x</a:t>
            </a:r>
            <a:r>
              <a:rPr lang="en-US" sz="1200" kern="1200" dirty="0">
                <a:solidFill>
                  <a:schemeClr val="tx1"/>
                </a:solidFill>
                <a:effectLst/>
                <a:latin typeface="Calibri" panose="020F0502020204030204" pitchFamily="34" charset="0"/>
                <a:ea typeface="+mn-ea"/>
                <a:cs typeface="Calibri" panose="020F0502020204030204" pitchFamily="34" charset="0"/>
              </a:rPr>
              <a:t>-coordinate, which is named in the first row.</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Tree>
    <p:extLst>
      <p:ext uri="{BB962C8B-B14F-4D97-AF65-F5344CB8AC3E}">
        <p14:creationId xmlns:p14="http://schemas.microsoft.com/office/powerpoint/2010/main" val="222223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Tree>
    <p:extLst>
      <p:ext uri="{BB962C8B-B14F-4D97-AF65-F5344CB8AC3E}">
        <p14:creationId xmlns:p14="http://schemas.microsoft.com/office/powerpoint/2010/main" val="1143999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Support Partner Discussion</a:t>
            </a:r>
          </a:p>
          <a:p>
            <a:r>
              <a:rPr lang="en-US" sz="1200" kern="1200" dirty="0">
                <a:solidFill>
                  <a:schemeClr val="tx1"/>
                </a:solidFill>
                <a:effectLst/>
                <a:latin typeface="Calibri" panose="020F0502020204030204" pitchFamily="34" charset="0"/>
                <a:ea typeface="+mn-ea"/>
                <a:cs typeface="Calibri" panose="020F0502020204030204" pitchFamily="34" charset="0"/>
              </a:rPr>
              <a:t>After students complete problem 3a, have them respond to Discuss It with a partner. Encourage them to compare graphing and using a table.</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Listen for understanding that:</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when using a table to find a solution, you look for an </a:t>
            </a:r>
            <a:r>
              <a:rPr lang="en-US" sz="1200" i="1" kern="1200" dirty="0">
                <a:solidFill>
                  <a:schemeClr val="tx1"/>
                </a:solidFill>
                <a:effectLst/>
                <a:latin typeface="Calibri" panose="020F0502020204030204" pitchFamily="34" charset="0"/>
                <a:ea typeface="+mn-ea"/>
                <a:cs typeface="Calibri" panose="020F0502020204030204" pitchFamily="34" charset="0"/>
              </a:rPr>
              <a:t>x</a:t>
            </a:r>
            <a:r>
              <a:rPr lang="en-US" sz="1200" kern="1200" dirty="0">
                <a:solidFill>
                  <a:schemeClr val="tx1"/>
                </a:solidFill>
                <a:effectLst/>
                <a:latin typeface="Calibri" panose="020F0502020204030204" pitchFamily="34" charset="0"/>
                <a:ea typeface="+mn-ea"/>
                <a:cs typeface="Calibri" panose="020F0502020204030204" pitchFamily="34" charset="0"/>
              </a:rPr>
              <a:t>-value that has the same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-value for both equations.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a table shows only some of the ordered pairs that are solutions of each </a:t>
            </a:r>
            <a:r>
              <a:rPr lang="en-US" sz="1200" kern="1200" dirty="0">
                <a:solidFill>
                  <a:schemeClr val="tx1"/>
                </a:solidFill>
                <a:effectLst/>
                <a:latin typeface="+mn-lt"/>
                <a:ea typeface="+mn-ea"/>
                <a:cs typeface="+mn-cs"/>
              </a:rPr>
              <a:t>equation, while a graph represents all solutions.</a:t>
            </a: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Facilitate Whole Class Discussion</a:t>
            </a:r>
          </a:p>
          <a:p>
            <a:r>
              <a:rPr lang="en-US" sz="1200" kern="1200" dirty="0">
                <a:solidFill>
                  <a:schemeClr val="tx1"/>
                </a:solidFill>
                <a:effectLst/>
                <a:latin typeface="Calibri" panose="020F0502020204030204" pitchFamily="34" charset="0"/>
                <a:ea typeface="+mn-ea"/>
                <a:cs typeface="Calibri" panose="020F0502020204030204" pitchFamily="34" charset="0"/>
              </a:rPr>
              <a:t>Prompt students to talk about using graphs and tables to identify solutions to systems of equations.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 </a:t>
            </a:r>
            <a:r>
              <a:rPr lang="en-US" sz="1200" i="1" kern="1200" dirty="0">
                <a:solidFill>
                  <a:schemeClr val="tx1"/>
                </a:solidFill>
                <a:effectLst/>
                <a:latin typeface="Calibri" panose="020F0502020204030204" pitchFamily="34" charset="0"/>
                <a:ea typeface="+mn-ea"/>
                <a:cs typeface="Calibri" panose="020F0502020204030204" pitchFamily="34" charset="0"/>
              </a:rPr>
              <a:t>What do you think are the advantages and disadvantages of using a table to find the solution to a system of equations? What do you think are the advantages and disadvantages of using a graph?</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A table shows exact values, but the system’s solution may not be listed. The graph represents all solutions for each equation, but the solution of the system is an estimation, and you need to check that it makes both equations true.</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Tree>
    <p:extLst>
      <p:ext uri="{BB962C8B-B14F-4D97-AF65-F5344CB8AC3E}">
        <p14:creationId xmlns:p14="http://schemas.microsoft.com/office/powerpoint/2010/main" val="74646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Look for understanding that the solution of a system is a solution of each of the individual equations.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 </a:t>
            </a:r>
            <a:r>
              <a:rPr lang="en-US" sz="1200" kern="1200" dirty="0">
                <a:solidFill>
                  <a:schemeClr val="tx1"/>
                </a:solidFill>
                <a:effectLst/>
                <a:latin typeface="Calibri" panose="020F0502020204030204" pitchFamily="34" charset="0"/>
                <a:ea typeface="+mn-ea"/>
                <a:cs typeface="Calibri" panose="020F0502020204030204" pitchFamily="34" charset="0"/>
              </a:rPr>
              <a:t>If students think they can always identify an exact solution by graphing, then explain that sometimes the solution point will be between grid lines and must be estimated. Encourage students to always check a solution they find by graphing by substituting it into both equations.</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Tree>
    <p:extLst>
      <p:ext uri="{BB962C8B-B14F-4D97-AF65-F5344CB8AC3E}">
        <p14:creationId xmlns:p14="http://schemas.microsoft.com/office/powerpoint/2010/main" val="2085763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derstand &gt; Explo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dirty="0"/>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&lt;Explore&gt;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8828"/>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7" name="Text Placeholder 6">
            <a:extLst>
              <a:ext uri="{FF2B5EF4-FFF2-40B4-BE49-F238E27FC236}">
                <a16:creationId xmlns:a16="http://schemas.microsoft.com/office/drawing/2014/main" id="{E75539B1-D676-1743-ACFB-23CDCB974800}"/>
              </a:ext>
            </a:extLst>
          </p:cNvPr>
          <p:cNvSpPr>
            <a:spLocks noGrp="1"/>
          </p:cNvSpPr>
          <p:nvPr>
            <p:ph type="body" sz="quarter" idx="16" hasCustomPrompt="1"/>
          </p:nvPr>
        </p:nvSpPr>
        <p:spPr>
          <a:xfrm>
            <a:off x="1758524" y="2240225"/>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sp>
        <p:nvSpPr>
          <p:cNvPr id="25" name="Text Placeholder 15">
            <a:extLst>
              <a:ext uri="{FF2B5EF4-FFF2-40B4-BE49-F238E27FC236}">
                <a16:creationId xmlns:a16="http://schemas.microsoft.com/office/drawing/2014/main" id="{C2BC77B7-E54B-A241-ACAC-9CD29F9E4280}"/>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pic>
        <p:nvPicPr>
          <p:cNvPr id="11" name="Picture 10">
            <a:extLst>
              <a:ext uri="{FF2B5EF4-FFF2-40B4-BE49-F238E27FC236}">
                <a16:creationId xmlns:a16="http://schemas.microsoft.com/office/drawing/2014/main" id="{92889487-2E6A-7BE0-C895-B216F007DAF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Box 1">
            <a:extLst>
              <a:ext uri="{FF2B5EF4-FFF2-40B4-BE49-F238E27FC236}">
                <a16:creationId xmlns:a16="http://schemas.microsoft.com/office/drawing/2014/main" id="{BE3C024C-80C6-01E2-CC19-6C18E8C08CA1}"/>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101523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01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1657648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A | S | N-IntroText">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3" name="Content Placeholder 23">
            <a:extLst>
              <a:ext uri="{FF2B5EF4-FFF2-40B4-BE49-F238E27FC236}">
                <a16:creationId xmlns:a16="http://schemas.microsoft.com/office/drawing/2014/main" id="{44637E4A-9F24-5B22-BD96-48F26C9F3C21}"/>
              </a:ext>
            </a:extLst>
          </p:cNvPr>
          <p:cNvSpPr>
            <a:spLocks noGrp="1"/>
          </p:cNvSpPr>
          <p:nvPr>
            <p:ph sz="quarter" idx="24"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2848612"/>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2787919"/>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3587650"/>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3507213"/>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4275691"/>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4230660"/>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5043691"/>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992230"/>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3781812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4093313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se the Question">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96046594-2F46-580D-C2ED-D69913A6A2FD}"/>
              </a:ext>
            </a:extLst>
          </p:cNvPr>
          <p:cNvSpPr>
            <a:spLocks noGrp="1"/>
          </p:cNvSpPr>
          <p:nvPr>
            <p:ph type="body" sz="quarter" idx="12" hasCustomPrompt="1"/>
          </p:nvPr>
        </p:nvSpPr>
        <p:spPr>
          <a:xfrm>
            <a:off x="141383" y="-59768"/>
            <a:ext cx="7195959"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&lt;Pose the Question&gt;</a:t>
            </a:r>
          </a:p>
        </p:txBody>
      </p:sp>
      <p:sp>
        <p:nvSpPr>
          <p:cNvPr id="6" name="Text Placeholder 4">
            <a:extLst>
              <a:ext uri="{FF2B5EF4-FFF2-40B4-BE49-F238E27FC236}">
                <a16:creationId xmlns:a16="http://schemas.microsoft.com/office/drawing/2014/main" id="{66805185-5890-0BF6-3FF3-EAA43D9AE7E8}"/>
              </a:ext>
            </a:extLst>
          </p:cNvPr>
          <p:cNvSpPr>
            <a:spLocks noGrp="1"/>
          </p:cNvSpPr>
          <p:nvPr>
            <p:ph type="body" sz="quarter" idx="20" hasCustomPrompt="1"/>
          </p:nvPr>
        </p:nvSpPr>
        <p:spPr>
          <a:xfrm>
            <a:off x="589280" y="1431923"/>
            <a:ext cx="9398000" cy="1736725"/>
          </a:xfrm>
          <a:prstGeom prst="roundRect">
            <a:avLst>
              <a:gd name="adj" fmla="val 50000"/>
            </a:avLst>
          </a:prstGeom>
          <a:solidFill>
            <a:srgbClr val="FEFDD6"/>
          </a:solidFill>
          <a:ln w="28575">
            <a:solidFill>
              <a:srgbClr val="00568C"/>
            </a:solidFill>
          </a:ln>
        </p:spPr>
        <p:txBody>
          <a:bodyPr lIns="1691640" rIns="1828800" anchor="ctr" anchorCtr="0">
            <a:normAutofit/>
          </a:bodyPr>
          <a:lstStyle>
            <a:lvl1pPr marL="11113" indent="0" fontAlgn="ctr">
              <a:lnSpc>
                <a:spcPct val="100000"/>
              </a:lnSpc>
              <a:spcBef>
                <a:spcPts val="0"/>
              </a:spcBef>
              <a:buNone/>
              <a:tabLst/>
              <a:defRPr sz="2000" b="1">
                <a:latin typeface="Arial" panose="020B0604020202020204" pitchFamily="34" charset="0"/>
                <a:cs typeface="Arial" panose="020B0604020202020204" pitchFamily="34" charset="0"/>
              </a:defRPr>
            </a:lvl1pPr>
          </a:lstStyle>
          <a:p>
            <a:pPr lvl="0"/>
            <a:r>
              <a:rPr lang="en-US"/>
              <a:t>UNDERSTAND: </a:t>
            </a:r>
            <a:r>
              <a:rPr lang="en-US" b="0"/>
              <a:t>your text here</a:t>
            </a:r>
            <a:endParaRPr lang="en-US"/>
          </a:p>
        </p:txBody>
      </p:sp>
      <p:sp>
        <p:nvSpPr>
          <p:cNvPr id="5" name="Text Placeholder 3">
            <a:extLst>
              <a:ext uri="{FF2B5EF4-FFF2-40B4-BE49-F238E27FC236}">
                <a16:creationId xmlns:a16="http://schemas.microsoft.com/office/drawing/2014/main" id="{0413F858-30AD-E9B1-DD2A-A2871CE41D53}"/>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694055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 I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C7FFE7-091A-4B12-44AC-1BBD0F2D3C76}"/>
              </a:ext>
            </a:extLst>
          </p:cNvPr>
          <p:cNvSpPr>
            <a:spLocks noGrp="1"/>
          </p:cNvSpPr>
          <p:nvPr>
            <p:ph type="pic" sz="quarter" idx="13" hasCustomPrompt="1"/>
          </p:nvPr>
        </p:nvSpPr>
        <p:spPr>
          <a:xfrm>
            <a:off x="257795" y="107556"/>
            <a:ext cx="1420325" cy="572720"/>
          </a:xfrm>
          <a:prstGeom prst="rect">
            <a:avLst/>
          </a:prstGeom>
        </p:spPr>
        <p:txBody>
          <a:bodyPr>
            <a:noAutofit/>
          </a:bodyPr>
          <a:lstStyle>
            <a:lvl1pPr marL="0" indent="0">
              <a:buNone/>
              <a:defRPr sz="2400"/>
            </a:lvl1pPr>
          </a:lstStyle>
          <a:p>
            <a:r>
              <a:rPr lang="en-US" dirty="0"/>
              <a:t>Discuss It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82801"/>
            <a:ext cx="4965700" cy="544830"/>
          </a:xfrm>
          <a:prstGeom prst="roundRect">
            <a:avLst/>
          </a:prstGeom>
          <a:noFill/>
          <a:ln w="50800">
            <a:solidFill>
              <a:srgbClr val="E67325"/>
            </a:solidFill>
          </a:ln>
        </p:spPr>
        <p:txBody>
          <a:bodyPr wrap="square" lIns="182880" tIns="91440" rIns="182880" bIns="91440" anchor="ctr" anchorCtr="0">
            <a:spAutoFit/>
          </a:bodyPr>
          <a:lstStyle>
            <a:lvl1pPr marL="0" indent="0">
              <a:lnSpc>
                <a:spcPct val="100000"/>
              </a:lnSpc>
              <a:buNone/>
              <a:defRPr sz="2000" b="0"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&lt;Click to add text&gt;</a:t>
            </a:r>
          </a:p>
        </p:txBody>
      </p:sp>
      <p:sp>
        <p:nvSpPr>
          <p:cNvPr id="5" name="Text Placeholder 3">
            <a:extLst>
              <a:ext uri="{FF2B5EF4-FFF2-40B4-BE49-F238E27FC236}">
                <a16:creationId xmlns:a16="http://schemas.microsoft.com/office/drawing/2014/main" id="{D284E0E8-D0F0-5AC6-812D-488F53E4E06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55624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dirty="0"/>
              <a:t>#</a:t>
            </a:r>
          </a:p>
        </p:txBody>
      </p:sp>
      <p:sp>
        <p:nvSpPr>
          <p:cNvPr id="11" name="Content Placeholder 3">
            <a:extLst>
              <a:ext uri="{FF2B5EF4-FFF2-40B4-BE49-F238E27FC236}">
                <a16:creationId xmlns:a16="http://schemas.microsoft.com/office/drawing/2014/main" id="{E10A5628-7AEA-3944-94D3-3643A6A0C24C}"/>
              </a:ext>
            </a:extLst>
          </p:cNvPr>
          <p:cNvSpPr>
            <a:spLocks noGrp="1"/>
          </p:cNvSpPr>
          <p:nvPr>
            <p:ph sz="quarter" idx="10" hasCustomPrompt="1"/>
          </p:nvPr>
        </p:nvSpPr>
        <p:spPr>
          <a:xfrm>
            <a:off x="665497" y="947445"/>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4152026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e: Exit Ticket_Multiple Choic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dirty="0"/>
              <a:t>#</a:t>
            </a:r>
          </a:p>
        </p:txBody>
      </p:sp>
      <p:sp>
        <p:nvSpPr>
          <p:cNvPr id="2" name="Content Placeholder 3">
            <a:extLst>
              <a:ext uri="{FF2B5EF4-FFF2-40B4-BE49-F238E27FC236}">
                <a16:creationId xmlns:a16="http://schemas.microsoft.com/office/drawing/2014/main" id="{34DC0EFA-9701-4F21-D540-81812BAAF65E}"/>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3" name="Content Placeholder 8">
            <a:extLst>
              <a:ext uri="{FF2B5EF4-FFF2-40B4-BE49-F238E27FC236}">
                <a16:creationId xmlns:a16="http://schemas.microsoft.com/office/drawing/2014/main" id="{985FE89C-00B4-78FB-DB9B-162246BD088C}"/>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2">
            <a:extLst>
              <a:ext uri="{FF2B5EF4-FFF2-40B4-BE49-F238E27FC236}">
                <a16:creationId xmlns:a16="http://schemas.microsoft.com/office/drawing/2014/main" id="{C75E8260-949B-B619-E912-99FF895CC057}"/>
              </a:ext>
            </a:extLst>
          </p:cNvPr>
          <p:cNvSpPr>
            <a:spLocks noGrp="1"/>
          </p:cNvSpPr>
          <p:nvPr>
            <p:ph type="body" sz="quarter" idx="30" hasCustomPrompt="1"/>
          </p:nvPr>
        </p:nvSpPr>
        <p:spPr>
          <a:xfrm>
            <a:off x="665938" y="275975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5" name="Text Placeholder 29">
            <a:extLst>
              <a:ext uri="{FF2B5EF4-FFF2-40B4-BE49-F238E27FC236}">
                <a16:creationId xmlns:a16="http://schemas.microsoft.com/office/drawing/2014/main" id="{387D1C17-F2BD-D145-8648-47F0ACCDB623}"/>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7" name="Text Placeholder 2">
            <a:extLst>
              <a:ext uri="{FF2B5EF4-FFF2-40B4-BE49-F238E27FC236}">
                <a16:creationId xmlns:a16="http://schemas.microsoft.com/office/drawing/2014/main" id="{1F46A81E-F077-83EF-A787-3BC92FD069EA}"/>
              </a:ext>
            </a:extLst>
          </p:cNvPr>
          <p:cNvSpPr>
            <a:spLocks noGrp="1"/>
          </p:cNvSpPr>
          <p:nvPr>
            <p:ph type="body" sz="quarter" idx="31" hasCustomPrompt="1"/>
          </p:nvPr>
        </p:nvSpPr>
        <p:spPr>
          <a:xfrm>
            <a:off x="662377" y="3265381"/>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8" name="Text Placeholder 29">
            <a:extLst>
              <a:ext uri="{FF2B5EF4-FFF2-40B4-BE49-F238E27FC236}">
                <a16:creationId xmlns:a16="http://schemas.microsoft.com/office/drawing/2014/main" id="{4574023E-9389-A1DB-714D-8D856B84CB5D}"/>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9" name="Text Placeholder 2">
            <a:extLst>
              <a:ext uri="{FF2B5EF4-FFF2-40B4-BE49-F238E27FC236}">
                <a16:creationId xmlns:a16="http://schemas.microsoft.com/office/drawing/2014/main" id="{20A726DC-D658-B271-CE76-025CAF90A04F}"/>
              </a:ext>
            </a:extLst>
          </p:cNvPr>
          <p:cNvSpPr>
            <a:spLocks noGrp="1"/>
          </p:cNvSpPr>
          <p:nvPr>
            <p:ph type="body" sz="quarter" idx="32" hasCustomPrompt="1"/>
          </p:nvPr>
        </p:nvSpPr>
        <p:spPr>
          <a:xfrm>
            <a:off x="662377" y="3779467"/>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3" name="Text Placeholder 29">
            <a:extLst>
              <a:ext uri="{FF2B5EF4-FFF2-40B4-BE49-F238E27FC236}">
                <a16:creationId xmlns:a16="http://schemas.microsoft.com/office/drawing/2014/main" id="{F5EC45C8-FA16-A5ED-4BAE-97FD8F5A4C23}"/>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14" name="Text Placeholder 2">
            <a:extLst>
              <a:ext uri="{FF2B5EF4-FFF2-40B4-BE49-F238E27FC236}">
                <a16:creationId xmlns:a16="http://schemas.microsoft.com/office/drawing/2014/main" id="{F53EFCE4-0AA3-34AE-0E6F-AA50B056B6DC}"/>
              </a:ext>
            </a:extLst>
          </p:cNvPr>
          <p:cNvSpPr>
            <a:spLocks noGrp="1"/>
          </p:cNvSpPr>
          <p:nvPr>
            <p:ph type="body" sz="quarter" idx="33" hasCustomPrompt="1"/>
          </p:nvPr>
        </p:nvSpPr>
        <p:spPr>
          <a:xfrm>
            <a:off x="662377" y="431198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5" name="Text Placeholder 29">
            <a:extLst>
              <a:ext uri="{FF2B5EF4-FFF2-40B4-BE49-F238E27FC236}">
                <a16:creationId xmlns:a16="http://schemas.microsoft.com/office/drawing/2014/main" id="{2A297165-1A69-30D9-3229-E18258B2FFBA}"/>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6" name="Text Placeholder 2">
            <a:extLst>
              <a:ext uri="{FF2B5EF4-FFF2-40B4-BE49-F238E27FC236}">
                <a16:creationId xmlns:a16="http://schemas.microsoft.com/office/drawing/2014/main" id="{74823DAF-AFA9-86BF-4432-DA3D18ABF448}"/>
              </a:ext>
            </a:extLst>
          </p:cNvPr>
          <p:cNvSpPr>
            <a:spLocks noGrp="1"/>
          </p:cNvSpPr>
          <p:nvPr>
            <p:ph type="body" sz="quarter" idx="34" hasCustomPrompt="1"/>
          </p:nvPr>
        </p:nvSpPr>
        <p:spPr>
          <a:xfrm>
            <a:off x="662376" y="485412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7" name="Text Placeholder 29">
            <a:extLst>
              <a:ext uri="{FF2B5EF4-FFF2-40B4-BE49-F238E27FC236}">
                <a16:creationId xmlns:a16="http://schemas.microsoft.com/office/drawing/2014/main" id="{8D4070D2-98BE-21A4-CA2D-7B71ED6FF6BD}"/>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404116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del Its">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6D04AFC-2EC7-F263-5F90-87C59869C333}"/>
              </a:ext>
            </a:extLst>
          </p:cNvPr>
          <p:cNvSpPr>
            <a:spLocks noGrp="1"/>
          </p:cNvSpPr>
          <p:nvPr>
            <p:ph type="body" sz="quarter" idx="20" hasCustomPrompt="1"/>
          </p:nvPr>
        </p:nvSpPr>
        <p:spPr>
          <a:xfrm>
            <a:off x="413149" y="90713"/>
            <a:ext cx="1283571" cy="395287"/>
          </a:xfrm>
          <a:prstGeom prst="rect">
            <a:avLst/>
          </a:prstGeom>
          <a:solidFill>
            <a:schemeClr val="bg1"/>
          </a:solidFill>
        </p:spPr>
        <p:txBody>
          <a:bodyPr/>
          <a:lstStyle>
            <a:lvl1pPr marL="0" indent="0" algn="ctr">
              <a:buNone/>
              <a:defRPr sz="2200" b="1">
                <a:solidFill>
                  <a:srgbClr val="EC500E"/>
                </a:solidFill>
                <a:latin typeface="Arial" panose="020B0604020202020204" pitchFamily="34" charset="0"/>
                <a:cs typeface="Arial" panose="020B0604020202020204" pitchFamily="34" charset="0"/>
              </a:defRPr>
            </a:lvl1pPr>
          </a:lstStyle>
          <a:p>
            <a:pPr lvl="0"/>
            <a:r>
              <a:rPr lang="en-US" b="1" dirty="0"/>
              <a:t>&lt;Model It&gt;</a:t>
            </a:r>
            <a:endParaRPr lang="en-US" dirty="0"/>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592780"/>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579462"/>
            <a:ext cx="5486400" cy="1062052"/>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196FABD3-E921-5DEA-FE22-A21A563FAE6F}"/>
              </a:ext>
            </a:extLst>
          </p:cNvPr>
          <p:cNvSpPr>
            <a:spLocks noGrp="1"/>
          </p:cNvSpPr>
          <p:nvPr>
            <p:ph sz="quarter" idx="16" hasCustomPrompt="1"/>
          </p:nvPr>
        </p:nvSpPr>
        <p:spPr>
          <a:xfrm>
            <a:off x="665497" y="184986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0" name="Content Placeholder 8">
            <a:extLst>
              <a:ext uri="{FF2B5EF4-FFF2-40B4-BE49-F238E27FC236}">
                <a16:creationId xmlns:a16="http://schemas.microsoft.com/office/drawing/2014/main" id="{6496D07A-D907-0688-1FF5-CD435B34F12A}"/>
              </a:ext>
            </a:extLst>
          </p:cNvPr>
          <p:cNvSpPr>
            <a:spLocks noGrp="1"/>
          </p:cNvSpPr>
          <p:nvPr>
            <p:ph sz="quarter" idx="22" hasCustomPrompt="1"/>
          </p:nvPr>
        </p:nvSpPr>
        <p:spPr>
          <a:xfrm>
            <a:off x="665497" y="3042334"/>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2959B780-B9ED-7FC9-DF84-FCE391E23955}"/>
              </a:ext>
            </a:extLst>
          </p:cNvPr>
          <p:cNvSpPr>
            <a:spLocks noGrp="1"/>
          </p:cNvSpPr>
          <p:nvPr>
            <p:ph sz="quarter" idx="23" hasCustomPrompt="1"/>
          </p:nvPr>
        </p:nvSpPr>
        <p:spPr>
          <a:xfrm>
            <a:off x="665497" y="4199944"/>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4A45DA67-2625-A0F0-F61C-52BD29A32C67}"/>
              </a:ext>
            </a:extLst>
          </p:cNvPr>
          <p:cNvSpPr>
            <a:spLocks noGrp="1"/>
          </p:cNvSpPr>
          <p:nvPr>
            <p:ph sz="quarter" idx="24" hasCustomPrompt="1"/>
          </p:nvPr>
        </p:nvSpPr>
        <p:spPr>
          <a:xfrm>
            <a:off x="665497" y="5357554"/>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Text Placeholder 3">
            <a:extLst>
              <a:ext uri="{FF2B5EF4-FFF2-40B4-BE49-F238E27FC236}">
                <a16:creationId xmlns:a16="http://schemas.microsoft.com/office/drawing/2014/main" id="{578B24C5-5DDB-CF9C-519B-AEFCE617A683}"/>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42313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929188"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3" name="Content Placeholder 3">
            <a:extLst>
              <a:ext uri="{FF2B5EF4-FFF2-40B4-BE49-F238E27FC236}">
                <a16:creationId xmlns:a16="http://schemas.microsoft.com/office/drawing/2014/main" id="{DED4A6AE-34D4-6319-CB8B-16DB273C6A93}"/>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51719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derstand &gt; Develop">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dirty="0"/>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&lt;Develop&gt;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8" name="Text Placeholder 6">
            <a:extLst>
              <a:ext uri="{FF2B5EF4-FFF2-40B4-BE49-F238E27FC236}">
                <a16:creationId xmlns:a16="http://schemas.microsoft.com/office/drawing/2014/main" id="{A7DA6B2D-5F8A-D170-6877-3BE337596A91}"/>
              </a:ext>
            </a:extLst>
          </p:cNvPr>
          <p:cNvSpPr>
            <a:spLocks noGrp="1"/>
          </p:cNvSpPr>
          <p:nvPr>
            <p:ph type="body" sz="quarter" idx="16" hasCustomPrompt="1"/>
          </p:nvPr>
        </p:nvSpPr>
        <p:spPr>
          <a:xfrm>
            <a:off x="1755648" y="2240280"/>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pic>
        <p:nvPicPr>
          <p:cNvPr id="9" name="Picture 8">
            <a:extLst>
              <a:ext uri="{FF2B5EF4-FFF2-40B4-BE49-F238E27FC236}">
                <a16:creationId xmlns:a16="http://schemas.microsoft.com/office/drawing/2014/main" id="{280A0D61-B81A-0FB3-6511-688B225D2DE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 Placeholder 15">
            <a:extLst>
              <a:ext uri="{FF2B5EF4-FFF2-40B4-BE49-F238E27FC236}">
                <a16:creationId xmlns:a16="http://schemas.microsoft.com/office/drawing/2014/main" id="{1A38E1AD-27A9-AD1B-F385-69F1A1DD5624}"/>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sp>
        <p:nvSpPr>
          <p:cNvPr id="3" name="TextBox 2">
            <a:extLst>
              <a:ext uri="{FF2B5EF4-FFF2-40B4-BE49-F238E27FC236}">
                <a16:creationId xmlns:a16="http://schemas.microsoft.com/office/drawing/2014/main" id="{6EF224D1-DA25-86A0-C19C-653E82E9A1CA}"/>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2487120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al World Connectio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0A5E4CA4-732B-E549-885F-9F7E18821EF7}"/>
              </a:ext>
            </a:extLst>
          </p:cNvPr>
          <p:cNvSpPr>
            <a:spLocks noGrp="1"/>
          </p:cNvSpPr>
          <p:nvPr>
            <p:ph type="body" sz="quarter" idx="12" hasCustomPrompt="1"/>
          </p:nvPr>
        </p:nvSpPr>
        <p:spPr>
          <a:xfrm>
            <a:off x="192504"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&lt;Real-World Connection&gt;</a:t>
            </a:r>
          </a:p>
        </p:txBody>
      </p:sp>
      <p:sp>
        <p:nvSpPr>
          <p:cNvPr id="12" name="Content Placeholder 3">
            <a:extLst>
              <a:ext uri="{FF2B5EF4-FFF2-40B4-BE49-F238E27FC236}">
                <a16:creationId xmlns:a16="http://schemas.microsoft.com/office/drawing/2014/main" id="{42742025-4680-5348-9A84-BF0FE01174FA}"/>
              </a:ext>
            </a:extLst>
          </p:cNvPr>
          <p:cNvSpPr>
            <a:spLocks noGrp="1"/>
          </p:cNvSpPr>
          <p:nvPr>
            <p:ph sz="quarter" idx="10" hasCustomPrompt="1"/>
          </p:nvPr>
        </p:nvSpPr>
        <p:spPr>
          <a:xfrm>
            <a:off x="328953" y="1189063"/>
            <a:ext cx="4520461"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04155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ocabulary_Concept Ma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BF8D3A-BBF9-ED7E-5D01-F69FC90ABC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745" y="848483"/>
            <a:ext cx="7339915" cy="5701541"/>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EE260413-05AD-6DD5-2D86-155C015CA35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80968" y="3618437"/>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a:t>&lt;vocab term&gt;</a:t>
            </a:r>
          </a:p>
        </p:txBody>
      </p:sp>
      <p:sp>
        <p:nvSpPr>
          <p:cNvPr id="14" name="Text Placeholder 6">
            <a:extLst>
              <a:ext uri="{FF2B5EF4-FFF2-40B4-BE49-F238E27FC236}">
                <a16:creationId xmlns:a16="http://schemas.microsoft.com/office/drawing/2014/main" id="{AB3311CB-9C5B-5037-7B99-84E31BB248F0}"/>
              </a:ext>
            </a:extLst>
          </p:cNvPr>
          <p:cNvSpPr>
            <a:spLocks noGrp="1"/>
          </p:cNvSpPr>
          <p:nvPr>
            <p:ph type="body" sz="quarter" idx="19" hasCustomPrompt="1"/>
          </p:nvPr>
        </p:nvSpPr>
        <p:spPr>
          <a:xfrm>
            <a:off x="1063061" y="1493923"/>
            <a:ext cx="1357106" cy="379412"/>
          </a:xfrm>
        </p:spPr>
        <p:txBody>
          <a:bodyPr>
            <a:normAutofit/>
          </a:bodyPr>
          <a:lstStyle>
            <a:lvl1pPr marL="0" indent="0">
              <a:buNone/>
              <a:defRPr sz="1800"/>
            </a:lvl1pPr>
          </a:lstStyle>
          <a:p>
            <a:pPr lvl="0"/>
            <a:r>
              <a:rPr lang="en-US" dirty="0"/>
              <a:t>&lt;Examples&gt;</a:t>
            </a:r>
          </a:p>
        </p:txBody>
      </p:sp>
      <p:sp>
        <p:nvSpPr>
          <p:cNvPr id="15" name="Text Placeholder 6">
            <a:extLst>
              <a:ext uri="{FF2B5EF4-FFF2-40B4-BE49-F238E27FC236}">
                <a16:creationId xmlns:a16="http://schemas.microsoft.com/office/drawing/2014/main" id="{67D4DDA4-A9EB-652A-5802-9F4C605F29C6}"/>
              </a:ext>
            </a:extLst>
          </p:cNvPr>
          <p:cNvSpPr>
            <a:spLocks noGrp="1"/>
          </p:cNvSpPr>
          <p:nvPr>
            <p:ph type="body" sz="quarter" idx="28" hasCustomPrompt="1"/>
          </p:nvPr>
        </p:nvSpPr>
        <p:spPr>
          <a:xfrm>
            <a:off x="3496545" y="967363"/>
            <a:ext cx="1357106" cy="379412"/>
          </a:xfrm>
        </p:spPr>
        <p:txBody>
          <a:bodyPr>
            <a:normAutofit/>
          </a:bodyPr>
          <a:lstStyle>
            <a:lvl1pPr marL="0" indent="0">
              <a:buNone/>
              <a:defRPr sz="1800"/>
            </a:lvl1pPr>
          </a:lstStyle>
          <a:p>
            <a:pPr lvl="0"/>
            <a:r>
              <a:rPr lang="en-US" dirty="0"/>
              <a:t>&lt;Examples&gt;</a:t>
            </a:r>
          </a:p>
        </p:txBody>
      </p:sp>
      <p:sp>
        <p:nvSpPr>
          <p:cNvPr id="16" name="Text Placeholder 6">
            <a:extLst>
              <a:ext uri="{FF2B5EF4-FFF2-40B4-BE49-F238E27FC236}">
                <a16:creationId xmlns:a16="http://schemas.microsoft.com/office/drawing/2014/main" id="{A988FC60-4C14-FECB-E1B9-62CB048777A8}"/>
              </a:ext>
            </a:extLst>
          </p:cNvPr>
          <p:cNvSpPr>
            <a:spLocks noGrp="1"/>
          </p:cNvSpPr>
          <p:nvPr>
            <p:ph type="body" sz="quarter" idx="29" hasCustomPrompt="1"/>
          </p:nvPr>
        </p:nvSpPr>
        <p:spPr>
          <a:xfrm>
            <a:off x="5905060" y="1503755"/>
            <a:ext cx="1357106" cy="379412"/>
          </a:xfrm>
        </p:spPr>
        <p:txBody>
          <a:bodyPr>
            <a:normAutofit/>
          </a:bodyPr>
          <a:lstStyle>
            <a:lvl1pPr marL="0" indent="0">
              <a:buNone/>
              <a:defRPr sz="1800"/>
            </a:lvl1pPr>
          </a:lstStyle>
          <a:p>
            <a:pPr lvl="0"/>
            <a:r>
              <a:rPr lang="en-US" dirty="0"/>
              <a:t>&lt;Examples&gt;</a:t>
            </a:r>
          </a:p>
        </p:txBody>
      </p:sp>
      <p:sp>
        <p:nvSpPr>
          <p:cNvPr id="17" name="Text Placeholder 6">
            <a:extLst>
              <a:ext uri="{FF2B5EF4-FFF2-40B4-BE49-F238E27FC236}">
                <a16:creationId xmlns:a16="http://schemas.microsoft.com/office/drawing/2014/main" id="{2915DC70-4966-4C20-4E80-D4C6F8F78050}"/>
              </a:ext>
            </a:extLst>
          </p:cNvPr>
          <p:cNvSpPr>
            <a:spLocks noGrp="1"/>
          </p:cNvSpPr>
          <p:nvPr>
            <p:ph type="body" sz="quarter" idx="30" hasCustomPrompt="1"/>
          </p:nvPr>
        </p:nvSpPr>
        <p:spPr>
          <a:xfrm>
            <a:off x="1072893" y="3832267"/>
            <a:ext cx="1357106" cy="379412"/>
          </a:xfrm>
        </p:spPr>
        <p:txBody>
          <a:bodyPr>
            <a:normAutofit/>
          </a:bodyPr>
          <a:lstStyle>
            <a:lvl1pPr marL="0" indent="0">
              <a:buNone/>
              <a:defRPr sz="1800"/>
            </a:lvl1pPr>
          </a:lstStyle>
          <a:p>
            <a:pPr lvl="0"/>
            <a:r>
              <a:rPr lang="en-US" dirty="0"/>
              <a:t>&lt;Examples&gt;</a:t>
            </a:r>
          </a:p>
        </p:txBody>
      </p:sp>
      <p:sp>
        <p:nvSpPr>
          <p:cNvPr id="18" name="Text Placeholder 6">
            <a:extLst>
              <a:ext uri="{FF2B5EF4-FFF2-40B4-BE49-F238E27FC236}">
                <a16:creationId xmlns:a16="http://schemas.microsoft.com/office/drawing/2014/main" id="{8A694F5B-1818-08E1-5001-30E685A9811E}"/>
              </a:ext>
            </a:extLst>
          </p:cNvPr>
          <p:cNvSpPr>
            <a:spLocks noGrp="1"/>
          </p:cNvSpPr>
          <p:nvPr>
            <p:ph type="body" sz="quarter" idx="31" hasCustomPrompt="1"/>
          </p:nvPr>
        </p:nvSpPr>
        <p:spPr>
          <a:xfrm>
            <a:off x="3486713" y="4407454"/>
            <a:ext cx="1357106" cy="379412"/>
          </a:xfrm>
        </p:spPr>
        <p:txBody>
          <a:bodyPr>
            <a:normAutofit/>
          </a:bodyPr>
          <a:lstStyle>
            <a:lvl1pPr marL="0" indent="0">
              <a:buNone/>
              <a:defRPr sz="1800"/>
            </a:lvl1pPr>
          </a:lstStyle>
          <a:p>
            <a:pPr lvl="0"/>
            <a:r>
              <a:rPr lang="en-US" dirty="0"/>
              <a:t>&lt;Examples&gt;</a:t>
            </a:r>
          </a:p>
        </p:txBody>
      </p:sp>
      <p:sp>
        <p:nvSpPr>
          <p:cNvPr id="19" name="Text Placeholder 6">
            <a:extLst>
              <a:ext uri="{FF2B5EF4-FFF2-40B4-BE49-F238E27FC236}">
                <a16:creationId xmlns:a16="http://schemas.microsoft.com/office/drawing/2014/main" id="{977BC13B-8C87-7C9F-8443-9D102242E18C}"/>
              </a:ext>
            </a:extLst>
          </p:cNvPr>
          <p:cNvSpPr>
            <a:spLocks noGrp="1"/>
          </p:cNvSpPr>
          <p:nvPr>
            <p:ph type="body" sz="quarter" idx="32" hasCustomPrompt="1"/>
          </p:nvPr>
        </p:nvSpPr>
        <p:spPr>
          <a:xfrm>
            <a:off x="5908670" y="3822435"/>
            <a:ext cx="1357106" cy="379412"/>
          </a:xfrm>
        </p:spPr>
        <p:txBody>
          <a:bodyPr>
            <a:normAutofit/>
          </a:bodyPr>
          <a:lstStyle>
            <a:lvl1pPr marL="0" indent="0">
              <a:buNone/>
              <a:defRPr sz="1800"/>
            </a:lvl1pPr>
          </a:lstStyle>
          <a:p>
            <a:pPr lvl="0"/>
            <a:r>
              <a:rPr lang="en-US" dirty="0"/>
              <a:t>&lt;Examples&gt;</a:t>
            </a:r>
          </a:p>
        </p:txBody>
      </p:sp>
      <p:sp>
        <p:nvSpPr>
          <p:cNvPr id="12" name="Text Placeholder 3">
            <a:extLst>
              <a:ext uri="{FF2B5EF4-FFF2-40B4-BE49-F238E27FC236}">
                <a16:creationId xmlns:a16="http://schemas.microsoft.com/office/drawing/2014/main" id="{EE29EBC5-411A-41E7-7C74-7D2E6FBFA40B}"/>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692339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cabulary_Frayer Mode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CD2CF8-4E11-27C3-4034-2C5D596348A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500" y="857356"/>
            <a:ext cx="7463000" cy="5692669"/>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79106"/>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dirty="0"/>
              <a:t>&lt;vocab term&gt;</a:t>
            </a:r>
          </a:p>
        </p:txBody>
      </p:sp>
      <p:sp>
        <p:nvSpPr>
          <p:cNvPr id="7" name="Text Placeholder 6">
            <a:extLst>
              <a:ext uri="{FF2B5EF4-FFF2-40B4-BE49-F238E27FC236}">
                <a16:creationId xmlns:a16="http://schemas.microsoft.com/office/drawing/2014/main" id="{68CC1430-1402-1A15-465A-AB5CFEE2B43F}"/>
              </a:ext>
            </a:extLst>
          </p:cNvPr>
          <p:cNvSpPr>
            <a:spLocks noGrp="1"/>
          </p:cNvSpPr>
          <p:nvPr>
            <p:ph type="body" sz="quarter" idx="17" hasCustomPrompt="1"/>
          </p:nvPr>
        </p:nvSpPr>
        <p:spPr>
          <a:xfrm>
            <a:off x="914146" y="928381"/>
            <a:ext cx="2291172" cy="379412"/>
          </a:xfrm>
        </p:spPr>
        <p:txBody>
          <a:bodyPr>
            <a:normAutofit/>
          </a:bodyPr>
          <a:lstStyle>
            <a:lvl1pPr marL="0" indent="0">
              <a:buNone/>
              <a:defRPr sz="1800"/>
            </a:lvl1pPr>
          </a:lstStyle>
          <a:p>
            <a:pPr lvl="0"/>
            <a:r>
              <a:rPr lang="en-US" dirty="0"/>
              <a:t>&lt;In My Own Words&gt;</a:t>
            </a:r>
          </a:p>
        </p:txBody>
      </p:sp>
      <p:sp>
        <p:nvSpPr>
          <p:cNvPr id="14" name="Text Placeholder 6">
            <a:extLst>
              <a:ext uri="{FF2B5EF4-FFF2-40B4-BE49-F238E27FC236}">
                <a16:creationId xmlns:a16="http://schemas.microsoft.com/office/drawing/2014/main" id="{A32E9E05-CA54-CC53-E184-8F016F0519F1}"/>
              </a:ext>
            </a:extLst>
          </p:cNvPr>
          <p:cNvSpPr>
            <a:spLocks noGrp="1"/>
          </p:cNvSpPr>
          <p:nvPr>
            <p:ph type="body" sz="quarter" idx="18" hasCustomPrompt="1"/>
          </p:nvPr>
        </p:nvSpPr>
        <p:spPr>
          <a:xfrm>
            <a:off x="4694260" y="938400"/>
            <a:ext cx="2291172" cy="379412"/>
          </a:xfrm>
        </p:spPr>
        <p:txBody>
          <a:bodyPr>
            <a:normAutofit/>
          </a:bodyPr>
          <a:lstStyle>
            <a:lvl1pPr marL="0" indent="0">
              <a:buNone/>
              <a:defRPr sz="1800"/>
            </a:lvl1pPr>
          </a:lstStyle>
          <a:p>
            <a:pPr lvl="0"/>
            <a:r>
              <a:rPr lang="en-US" dirty="0"/>
              <a:t>&lt;My Illustrations/What I Know About It&gt;</a:t>
            </a:r>
          </a:p>
        </p:txBody>
      </p:sp>
      <p:sp>
        <p:nvSpPr>
          <p:cNvPr id="15" name="Text Placeholder 6">
            <a:extLst>
              <a:ext uri="{FF2B5EF4-FFF2-40B4-BE49-F238E27FC236}">
                <a16:creationId xmlns:a16="http://schemas.microsoft.com/office/drawing/2014/main" id="{2E3CAD00-A9DC-81C9-283D-57A8AE4931CB}"/>
              </a:ext>
            </a:extLst>
          </p:cNvPr>
          <p:cNvSpPr>
            <a:spLocks noGrp="1"/>
          </p:cNvSpPr>
          <p:nvPr>
            <p:ph type="body" sz="quarter" idx="19" hasCustomPrompt="1"/>
          </p:nvPr>
        </p:nvSpPr>
        <p:spPr>
          <a:xfrm>
            <a:off x="914146" y="4355110"/>
            <a:ext cx="2291172" cy="379412"/>
          </a:xfrm>
        </p:spPr>
        <p:txBody>
          <a:bodyPr>
            <a:normAutofit/>
          </a:bodyPr>
          <a:lstStyle>
            <a:lvl1pPr marL="0" indent="0">
              <a:buNone/>
              <a:defRPr sz="1800"/>
            </a:lvl1pPr>
          </a:lstStyle>
          <a:p>
            <a:pPr lvl="0"/>
            <a:r>
              <a:rPr lang="en-US" dirty="0"/>
              <a:t>&lt;Examples&gt;</a:t>
            </a:r>
          </a:p>
        </p:txBody>
      </p:sp>
      <p:sp>
        <p:nvSpPr>
          <p:cNvPr id="16" name="Text Placeholder 6">
            <a:extLst>
              <a:ext uri="{FF2B5EF4-FFF2-40B4-BE49-F238E27FC236}">
                <a16:creationId xmlns:a16="http://schemas.microsoft.com/office/drawing/2014/main" id="{D4DC21C7-CDBD-E89D-1EBA-276AFC0920A5}"/>
              </a:ext>
            </a:extLst>
          </p:cNvPr>
          <p:cNvSpPr>
            <a:spLocks noGrp="1"/>
          </p:cNvSpPr>
          <p:nvPr>
            <p:ph type="body" sz="quarter" idx="20" hasCustomPrompt="1"/>
          </p:nvPr>
        </p:nvSpPr>
        <p:spPr>
          <a:xfrm>
            <a:off x="4694260" y="4355110"/>
            <a:ext cx="2291172" cy="379412"/>
          </a:xfrm>
        </p:spPr>
        <p:txBody>
          <a:bodyPr>
            <a:normAutofit/>
          </a:bodyPr>
          <a:lstStyle>
            <a:lvl1pPr marL="0" indent="0">
              <a:buNone/>
              <a:defRPr sz="1800"/>
            </a:lvl1pPr>
          </a:lstStyle>
          <a:p>
            <a:pPr lvl="0"/>
            <a:r>
              <a:rPr lang="en-US" dirty="0"/>
              <a:t>&lt;Examples/Non-Examples&gt;</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822110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cabulary_Idea Ma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DC826-A457-7E18-945F-BBABD588E28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83" y="873512"/>
            <a:ext cx="7337245" cy="5676513"/>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C00E3F03-A6B8-0388-79D4-E9E3FE0F8CD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599457" y="3551847"/>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dirty="0"/>
              <a:t>&lt;vocab term&gt;</a:t>
            </a:r>
          </a:p>
        </p:txBody>
      </p:sp>
      <p:sp>
        <p:nvSpPr>
          <p:cNvPr id="13" name="Text Placeholder 6">
            <a:extLst>
              <a:ext uri="{FF2B5EF4-FFF2-40B4-BE49-F238E27FC236}">
                <a16:creationId xmlns:a16="http://schemas.microsoft.com/office/drawing/2014/main" id="{50910E25-A104-7502-7267-2917418E4E39}"/>
              </a:ext>
            </a:extLst>
          </p:cNvPr>
          <p:cNvSpPr>
            <a:spLocks noGrp="1"/>
          </p:cNvSpPr>
          <p:nvPr>
            <p:ph type="body" sz="quarter" idx="17" hasCustomPrompt="1"/>
          </p:nvPr>
        </p:nvSpPr>
        <p:spPr>
          <a:xfrm>
            <a:off x="884650" y="977541"/>
            <a:ext cx="2291172" cy="379412"/>
          </a:xfrm>
        </p:spPr>
        <p:txBody>
          <a:bodyPr>
            <a:normAutofit/>
          </a:bodyPr>
          <a:lstStyle>
            <a:lvl1pPr marL="0" indent="0">
              <a:buNone/>
              <a:defRPr sz="1800"/>
            </a:lvl1pPr>
          </a:lstStyle>
          <a:p>
            <a:pPr lvl="0"/>
            <a:r>
              <a:rPr lang="en-US" dirty="0"/>
              <a:t>&lt;In My Own Words&gt;</a:t>
            </a:r>
          </a:p>
        </p:txBody>
      </p:sp>
      <p:sp>
        <p:nvSpPr>
          <p:cNvPr id="14" name="Text Placeholder 6">
            <a:extLst>
              <a:ext uri="{FF2B5EF4-FFF2-40B4-BE49-F238E27FC236}">
                <a16:creationId xmlns:a16="http://schemas.microsoft.com/office/drawing/2014/main" id="{C7B171FC-87C1-6978-A230-5BCCD223B533}"/>
              </a:ext>
            </a:extLst>
          </p:cNvPr>
          <p:cNvSpPr>
            <a:spLocks noGrp="1"/>
          </p:cNvSpPr>
          <p:nvPr>
            <p:ph type="body" sz="quarter" idx="18" hasCustomPrompt="1"/>
          </p:nvPr>
        </p:nvSpPr>
        <p:spPr>
          <a:xfrm>
            <a:off x="4615604" y="987560"/>
            <a:ext cx="2291172" cy="379412"/>
          </a:xfrm>
        </p:spPr>
        <p:txBody>
          <a:bodyPr>
            <a:normAutofit/>
          </a:bodyPr>
          <a:lstStyle>
            <a:lvl1pPr marL="0" indent="0">
              <a:buNone/>
              <a:defRPr sz="1800"/>
            </a:lvl1pPr>
          </a:lstStyle>
          <a:p>
            <a:pPr lvl="0"/>
            <a:r>
              <a:rPr lang="en-US" dirty="0"/>
              <a:t>&lt;My Illustrations/What I Know About It&gt;</a:t>
            </a:r>
          </a:p>
        </p:txBody>
      </p:sp>
      <p:sp>
        <p:nvSpPr>
          <p:cNvPr id="15" name="Text Placeholder 6">
            <a:extLst>
              <a:ext uri="{FF2B5EF4-FFF2-40B4-BE49-F238E27FC236}">
                <a16:creationId xmlns:a16="http://schemas.microsoft.com/office/drawing/2014/main" id="{579A4E2A-1784-3143-1F2F-33B53096E35D}"/>
              </a:ext>
            </a:extLst>
          </p:cNvPr>
          <p:cNvSpPr>
            <a:spLocks noGrp="1"/>
          </p:cNvSpPr>
          <p:nvPr>
            <p:ph type="body" sz="quarter" idx="19" hasCustomPrompt="1"/>
          </p:nvPr>
        </p:nvSpPr>
        <p:spPr>
          <a:xfrm>
            <a:off x="914146" y="4355110"/>
            <a:ext cx="1357106" cy="379412"/>
          </a:xfrm>
        </p:spPr>
        <p:txBody>
          <a:bodyPr>
            <a:normAutofit/>
          </a:bodyPr>
          <a:lstStyle>
            <a:lvl1pPr marL="0" indent="0">
              <a:buNone/>
              <a:defRPr sz="1800"/>
            </a:lvl1pPr>
          </a:lstStyle>
          <a:p>
            <a:pPr lvl="0"/>
            <a:r>
              <a:rPr lang="en-US" dirty="0"/>
              <a:t>&lt;Examples&gt;</a:t>
            </a:r>
          </a:p>
        </p:txBody>
      </p:sp>
      <p:sp>
        <p:nvSpPr>
          <p:cNvPr id="16" name="Text Placeholder 6">
            <a:extLst>
              <a:ext uri="{FF2B5EF4-FFF2-40B4-BE49-F238E27FC236}">
                <a16:creationId xmlns:a16="http://schemas.microsoft.com/office/drawing/2014/main" id="{03A17C9C-3463-DCD0-E01C-2FB78DB6987C}"/>
              </a:ext>
            </a:extLst>
          </p:cNvPr>
          <p:cNvSpPr>
            <a:spLocks noGrp="1"/>
          </p:cNvSpPr>
          <p:nvPr>
            <p:ph type="body" sz="quarter" idx="20" hasCustomPrompt="1"/>
          </p:nvPr>
        </p:nvSpPr>
        <p:spPr>
          <a:xfrm>
            <a:off x="3357462" y="4355110"/>
            <a:ext cx="1357106" cy="379412"/>
          </a:xfrm>
        </p:spPr>
        <p:txBody>
          <a:bodyPr>
            <a:normAutofit/>
          </a:bodyPr>
          <a:lstStyle>
            <a:lvl1pPr marL="0" indent="0">
              <a:buNone/>
              <a:defRPr sz="1800"/>
            </a:lvl1pPr>
          </a:lstStyle>
          <a:p>
            <a:pPr lvl="0"/>
            <a:r>
              <a:rPr lang="en-US" dirty="0"/>
              <a:t>&lt;Examples&gt;</a:t>
            </a:r>
          </a:p>
        </p:txBody>
      </p:sp>
      <p:sp>
        <p:nvSpPr>
          <p:cNvPr id="17" name="Text Placeholder 6">
            <a:extLst>
              <a:ext uri="{FF2B5EF4-FFF2-40B4-BE49-F238E27FC236}">
                <a16:creationId xmlns:a16="http://schemas.microsoft.com/office/drawing/2014/main" id="{EE8E0CCB-EF70-B2F4-3030-130332917B0A}"/>
              </a:ext>
            </a:extLst>
          </p:cNvPr>
          <p:cNvSpPr>
            <a:spLocks noGrp="1"/>
          </p:cNvSpPr>
          <p:nvPr>
            <p:ph type="body" sz="quarter" idx="21" hasCustomPrompt="1"/>
          </p:nvPr>
        </p:nvSpPr>
        <p:spPr>
          <a:xfrm>
            <a:off x="5820442" y="4355110"/>
            <a:ext cx="1357106" cy="379412"/>
          </a:xfrm>
        </p:spPr>
        <p:txBody>
          <a:bodyPr>
            <a:normAutofit/>
          </a:bodyPr>
          <a:lstStyle>
            <a:lvl1pPr marL="0" indent="0">
              <a:buNone/>
              <a:defRPr sz="1800"/>
            </a:lvl1pPr>
          </a:lstStyle>
          <a:p>
            <a:pPr lvl="0"/>
            <a:r>
              <a:rPr lang="en-US" dirty="0"/>
              <a:t>&lt;Examples&gt;</a:t>
            </a:r>
          </a:p>
        </p:txBody>
      </p:sp>
      <p:sp>
        <p:nvSpPr>
          <p:cNvPr id="12" name="Text Placeholder 3">
            <a:extLst>
              <a:ext uri="{FF2B5EF4-FFF2-40B4-BE49-F238E27FC236}">
                <a16:creationId xmlns:a16="http://schemas.microsoft.com/office/drawing/2014/main" id="{3900732F-96D2-4679-7ADB-F5B11F7DCF1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432557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ocabulary_Multiple Terms_Two">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105056558"/>
              </p:ext>
            </p:extLst>
          </p:nvPr>
        </p:nvGraphicFramePr>
        <p:xfrm>
          <a:off x="431318" y="1806283"/>
          <a:ext cx="8478306" cy="3441544"/>
        </p:xfrm>
        <a:graphic>
          <a:graphicData uri="http://schemas.openxmlformats.org/drawingml/2006/table">
            <a:tbl>
              <a:tblPr firstRow="1" bandRow="1">
                <a:tableStyleId>{2A488322-F2BA-4B5B-9748-0D474271808F}</a:tableStyleId>
              </a:tblPr>
              <a:tblGrid>
                <a:gridCol w="1387754">
                  <a:extLst>
                    <a:ext uri="{9D8B030D-6E8A-4147-A177-3AD203B41FA5}">
                      <a16:colId xmlns:a16="http://schemas.microsoft.com/office/drawing/2014/main" val="620486574"/>
                    </a:ext>
                  </a:extLst>
                </a:gridCol>
                <a:gridCol w="3424137">
                  <a:extLst>
                    <a:ext uri="{9D8B030D-6E8A-4147-A177-3AD203B41FA5}">
                      <a16:colId xmlns:a16="http://schemas.microsoft.com/office/drawing/2014/main" val="4010340605"/>
                    </a:ext>
                  </a:extLst>
                </a:gridCol>
                <a:gridCol w="3666415">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F44AC1E0-6F34-FBCA-DB91-42984A6FA06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1" name="Text Placeholder 2">
            <a:extLst>
              <a:ext uri="{FF2B5EF4-FFF2-40B4-BE49-F238E27FC236}">
                <a16:creationId xmlns:a16="http://schemas.microsoft.com/office/drawing/2014/main" id="{C9122EE2-83A0-F02F-39ED-CF143EDE628F}"/>
              </a:ext>
            </a:extLst>
          </p:cNvPr>
          <p:cNvSpPr>
            <a:spLocks noGrp="1"/>
          </p:cNvSpPr>
          <p:nvPr>
            <p:ph type="body" sz="quarter" idx="28" hasCustomPrompt="1"/>
          </p:nvPr>
        </p:nvSpPr>
        <p:spPr>
          <a:xfrm>
            <a:off x="427881" y="188867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13" name="Text Placeholder 2">
            <a:extLst>
              <a:ext uri="{FF2B5EF4-FFF2-40B4-BE49-F238E27FC236}">
                <a16:creationId xmlns:a16="http://schemas.microsoft.com/office/drawing/2014/main" id="{EC658950-F168-DD5F-821F-AD8E0F1CD55D}"/>
              </a:ext>
            </a:extLst>
          </p:cNvPr>
          <p:cNvSpPr>
            <a:spLocks noGrp="1"/>
          </p:cNvSpPr>
          <p:nvPr>
            <p:ph type="body" sz="quarter" idx="29" hasCustomPrompt="1"/>
          </p:nvPr>
        </p:nvSpPr>
        <p:spPr>
          <a:xfrm>
            <a:off x="1828976" y="1888675"/>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16" name="Text Placeholder 2">
            <a:extLst>
              <a:ext uri="{FF2B5EF4-FFF2-40B4-BE49-F238E27FC236}">
                <a16:creationId xmlns:a16="http://schemas.microsoft.com/office/drawing/2014/main" id="{FD5E1806-37DF-3AE0-B189-ECDFF495F9CF}"/>
              </a:ext>
            </a:extLst>
          </p:cNvPr>
          <p:cNvSpPr>
            <a:spLocks noGrp="1"/>
          </p:cNvSpPr>
          <p:nvPr>
            <p:ph type="body" sz="quarter" idx="30" hasCustomPrompt="1"/>
          </p:nvPr>
        </p:nvSpPr>
        <p:spPr>
          <a:xfrm>
            <a:off x="5256572" y="1888675"/>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3" name="Text Placeholder 2">
            <a:extLst>
              <a:ext uri="{FF2B5EF4-FFF2-40B4-BE49-F238E27FC236}">
                <a16:creationId xmlns:a16="http://schemas.microsoft.com/office/drawing/2014/main" id="{AA100F73-FD84-AA44-B749-9307A757D347}"/>
              </a:ext>
            </a:extLst>
          </p:cNvPr>
          <p:cNvSpPr>
            <a:spLocks noGrp="1"/>
          </p:cNvSpPr>
          <p:nvPr>
            <p:ph type="body" sz="quarter" idx="25" hasCustomPrompt="1"/>
          </p:nvPr>
        </p:nvSpPr>
        <p:spPr>
          <a:xfrm>
            <a:off x="431318" y="281763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1FCF4924-8BA5-364F-9B5C-914E4F5B5A20}"/>
              </a:ext>
            </a:extLst>
          </p:cNvPr>
          <p:cNvSpPr>
            <a:spLocks noGrp="1"/>
          </p:cNvSpPr>
          <p:nvPr>
            <p:ph type="body" sz="quarter" idx="26" hasCustomPrompt="1"/>
          </p:nvPr>
        </p:nvSpPr>
        <p:spPr>
          <a:xfrm>
            <a:off x="431318" y="427006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0" name="Text Placeholder 3">
            <a:extLst>
              <a:ext uri="{FF2B5EF4-FFF2-40B4-BE49-F238E27FC236}">
                <a16:creationId xmlns:a16="http://schemas.microsoft.com/office/drawing/2014/main" id="{712AF349-9E6C-1153-08B1-A4BBD1C39D9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48973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cabulary_Multiple Terms_Thre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420103386"/>
              </p:ext>
            </p:extLst>
          </p:nvPr>
        </p:nvGraphicFramePr>
        <p:xfrm>
          <a:off x="842446" y="1051370"/>
          <a:ext cx="8067177" cy="4912749"/>
        </p:xfrm>
        <a:graphic>
          <a:graphicData uri="http://schemas.openxmlformats.org/drawingml/2006/table">
            <a:tbl>
              <a:tblPr firstRow="1" bandRow="1">
                <a:tableStyleId>{2A488322-F2BA-4B5B-9748-0D474271808F}</a:tableStyleId>
              </a:tblPr>
              <a:tblGrid>
                <a:gridCol w="1847745">
                  <a:extLst>
                    <a:ext uri="{9D8B030D-6E8A-4147-A177-3AD203B41FA5}">
                      <a16:colId xmlns:a16="http://schemas.microsoft.com/office/drawing/2014/main" val="620486574"/>
                    </a:ext>
                  </a:extLst>
                </a:gridCol>
                <a:gridCol w="3193774">
                  <a:extLst>
                    <a:ext uri="{9D8B030D-6E8A-4147-A177-3AD203B41FA5}">
                      <a16:colId xmlns:a16="http://schemas.microsoft.com/office/drawing/2014/main" val="4010340605"/>
                    </a:ext>
                  </a:extLst>
                </a:gridCol>
                <a:gridCol w="3025658">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&lt;Vocabulary&gt;</a:t>
            </a:r>
          </a:p>
        </p:txBody>
      </p:sp>
      <p:sp>
        <p:nvSpPr>
          <p:cNvPr id="10" name="Picture Placeholder 6">
            <a:extLst>
              <a:ext uri="{FF2B5EF4-FFF2-40B4-BE49-F238E27FC236}">
                <a16:creationId xmlns:a16="http://schemas.microsoft.com/office/drawing/2014/main" id="{9C781080-848D-4311-1F0C-B36FC4B8C5C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2" name="Text Placeholder 2">
            <a:extLst>
              <a:ext uri="{FF2B5EF4-FFF2-40B4-BE49-F238E27FC236}">
                <a16:creationId xmlns:a16="http://schemas.microsoft.com/office/drawing/2014/main" id="{8229AC8A-0C89-3A26-F808-4CEA30B30D99}"/>
              </a:ext>
            </a:extLst>
          </p:cNvPr>
          <p:cNvSpPr>
            <a:spLocks noGrp="1"/>
          </p:cNvSpPr>
          <p:nvPr>
            <p:ph type="body" sz="quarter" idx="28" hasCustomPrompt="1"/>
          </p:nvPr>
        </p:nvSpPr>
        <p:spPr>
          <a:xfrm>
            <a:off x="883337" y="112813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19" name="Text Placeholder 2">
            <a:extLst>
              <a:ext uri="{FF2B5EF4-FFF2-40B4-BE49-F238E27FC236}">
                <a16:creationId xmlns:a16="http://schemas.microsoft.com/office/drawing/2014/main" id="{9E1EEF4A-3920-62EA-C2C6-3DFEBEB79462}"/>
              </a:ext>
            </a:extLst>
          </p:cNvPr>
          <p:cNvSpPr>
            <a:spLocks noGrp="1"/>
          </p:cNvSpPr>
          <p:nvPr>
            <p:ph type="body" sz="quarter" idx="29" hasCustomPrompt="1"/>
          </p:nvPr>
        </p:nvSpPr>
        <p:spPr>
          <a:xfrm>
            <a:off x="2726885" y="112813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0" name="Text Placeholder 2">
            <a:extLst>
              <a:ext uri="{FF2B5EF4-FFF2-40B4-BE49-F238E27FC236}">
                <a16:creationId xmlns:a16="http://schemas.microsoft.com/office/drawing/2014/main" id="{83E22B86-8C93-5281-EE6F-2B3051ECC123}"/>
              </a:ext>
            </a:extLst>
          </p:cNvPr>
          <p:cNvSpPr>
            <a:spLocks noGrp="1"/>
          </p:cNvSpPr>
          <p:nvPr>
            <p:ph type="body" sz="quarter" idx="30" hasCustomPrompt="1"/>
          </p:nvPr>
        </p:nvSpPr>
        <p:spPr>
          <a:xfrm>
            <a:off x="5928334" y="112813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3" name="Text Placeholder 2">
            <a:extLst>
              <a:ext uri="{FF2B5EF4-FFF2-40B4-BE49-F238E27FC236}">
                <a16:creationId xmlns:a16="http://schemas.microsoft.com/office/drawing/2014/main" id="{2086FF9F-0432-3142-AF4C-D9E99CC50177}"/>
              </a:ext>
            </a:extLst>
          </p:cNvPr>
          <p:cNvSpPr>
            <a:spLocks noGrp="1"/>
          </p:cNvSpPr>
          <p:nvPr>
            <p:ph type="body" sz="quarter" idx="25" hasCustomPrompt="1"/>
          </p:nvPr>
        </p:nvSpPr>
        <p:spPr>
          <a:xfrm>
            <a:off x="883338" y="209779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&lt;vocab&gt;</a:t>
            </a:r>
            <a:endParaRPr lang="en-US" dirty="0"/>
          </a:p>
        </p:txBody>
      </p:sp>
      <p:sp>
        <p:nvSpPr>
          <p:cNvPr id="16" name="Text Placeholder 2">
            <a:extLst>
              <a:ext uri="{FF2B5EF4-FFF2-40B4-BE49-F238E27FC236}">
                <a16:creationId xmlns:a16="http://schemas.microsoft.com/office/drawing/2014/main" id="{1D91F9C7-54F8-B842-85A7-A319C827336A}"/>
              </a:ext>
            </a:extLst>
          </p:cNvPr>
          <p:cNvSpPr>
            <a:spLocks noGrp="1"/>
          </p:cNvSpPr>
          <p:nvPr>
            <p:ph type="body" sz="quarter" idx="26" hasCustomPrompt="1"/>
          </p:nvPr>
        </p:nvSpPr>
        <p:spPr>
          <a:xfrm>
            <a:off x="883338" y="352765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BB2DF83A-6B59-8D42-B5B0-3E1C756A34CC}"/>
              </a:ext>
            </a:extLst>
          </p:cNvPr>
          <p:cNvSpPr>
            <a:spLocks noGrp="1"/>
          </p:cNvSpPr>
          <p:nvPr>
            <p:ph type="body" sz="quarter" idx="27" hasCustomPrompt="1"/>
          </p:nvPr>
        </p:nvSpPr>
        <p:spPr>
          <a:xfrm>
            <a:off x="868642" y="49575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3">
            <a:extLst>
              <a:ext uri="{FF2B5EF4-FFF2-40B4-BE49-F238E27FC236}">
                <a16:creationId xmlns:a16="http://schemas.microsoft.com/office/drawing/2014/main" id="{8DEB10AA-D8B0-0F26-97A2-C76688ED003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425119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cabulary_Multiple Terms_Four">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452406042"/>
              </p:ext>
            </p:extLst>
          </p:nvPr>
        </p:nvGraphicFramePr>
        <p:xfrm>
          <a:off x="1020416" y="1051370"/>
          <a:ext cx="7889206" cy="5224740"/>
        </p:xfrm>
        <a:graphic>
          <a:graphicData uri="http://schemas.openxmlformats.org/drawingml/2006/table">
            <a:tbl>
              <a:tblPr firstRow="1" bandRow="1">
                <a:tableStyleId>{2A488322-F2BA-4B5B-9748-0D474271808F}</a:tableStyleId>
              </a:tblPr>
              <a:tblGrid>
                <a:gridCol w="2286890">
                  <a:extLst>
                    <a:ext uri="{9D8B030D-6E8A-4147-A177-3AD203B41FA5}">
                      <a16:colId xmlns:a16="http://schemas.microsoft.com/office/drawing/2014/main" val="620486574"/>
                    </a:ext>
                  </a:extLst>
                </a:gridCol>
                <a:gridCol w="2873209">
                  <a:extLst>
                    <a:ext uri="{9D8B030D-6E8A-4147-A177-3AD203B41FA5}">
                      <a16:colId xmlns:a16="http://schemas.microsoft.com/office/drawing/2014/main" val="4010340605"/>
                    </a:ext>
                  </a:extLst>
                </a:gridCol>
                <a:gridCol w="2729107">
                  <a:extLst>
                    <a:ext uri="{9D8B030D-6E8A-4147-A177-3AD203B41FA5}">
                      <a16:colId xmlns:a16="http://schemas.microsoft.com/office/drawing/2014/main" val="2546094932"/>
                    </a:ext>
                  </a:extLst>
                </a:gridCol>
              </a:tblGrid>
              <a:tr h="40850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6" name="Picture Placeholder 6">
            <a:extLst>
              <a:ext uri="{FF2B5EF4-FFF2-40B4-BE49-F238E27FC236}">
                <a16:creationId xmlns:a16="http://schemas.microsoft.com/office/drawing/2014/main" id="{C495BDD3-0536-1264-E130-AE290E66BE48}"/>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9" name="Text Placeholder 2">
            <a:extLst>
              <a:ext uri="{FF2B5EF4-FFF2-40B4-BE49-F238E27FC236}">
                <a16:creationId xmlns:a16="http://schemas.microsoft.com/office/drawing/2014/main" id="{6AB70CAF-F9C8-0B03-D64D-5A8E2D945388}"/>
              </a:ext>
            </a:extLst>
          </p:cNvPr>
          <p:cNvSpPr>
            <a:spLocks noGrp="1"/>
          </p:cNvSpPr>
          <p:nvPr>
            <p:ph type="body" sz="quarter" idx="29" hasCustomPrompt="1"/>
          </p:nvPr>
        </p:nvSpPr>
        <p:spPr>
          <a:xfrm>
            <a:off x="1001326" y="112813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20" name="Text Placeholder 2">
            <a:extLst>
              <a:ext uri="{FF2B5EF4-FFF2-40B4-BE49-F238E27FC236}">
                <a16:creationId xmlns:a16="http://schemas.microsoft.com/office/drawing/2014/main" id="{DB2675D3-4BA0-9480-E17C-0EB12F41E4A8}"/>
              </a:ext>
            </a:extLst>
          </p:cNvPr>
          <p:cNvSpPr>
            <a:spLocks noGrp="1"/>
          </p:cNvSpPr>
          <p:nvPr>
            <p:ph type="body" sz="quarter" idx="30" hasCustomPrompt="1"/>
          </p:nvPr>
        </p:nvSpPr>
        <p:spPr>
          <a:xfrm>
            <a:off x="3297157" y="112813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1" name="Text Placeholder 2">
            <a:extLst>
              <a:ext uri="{FF2B5EF4-FFF2-40B4-BE49-F238E27FC236}">
                <a16:creationId xmlns:a16="http://schemas.microsoft.com/office/drawing/2014/main" id="{24220250-2BB5-63FF-D844-8242E735BBBE}"/>
              </a:ext>
            </a:extLst>
          </p:cNvPr>
          <p:cNvSpPr>
            <a:spLocks noGrp="1"/>
          </p:cNvSpPr>
          <p:nvPr>
            <p:ph type="body" sz="quarter" idx="31" hasCustomPrompt="1"/>
          </p:nvPr>
        </p:nvSpPr>
        <p:spPr>
          <a:xfrm>
            <a:off x="6164308" y="112813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0" name="Text Placeholder 2">
            <a:extLst>
              <a:ext uri="{FF2B5EF4-FFF2-40B4-BE49-F238E27FC236}">
                <a16:creationId xmlns:a16="http://schemas.microsoft.com/office/drawing/2014/main" id="{845F38DD-214D-174F-A49B-3CE1C09360D7}"/>
              </a:ext>
            </a:extLst>
          </p:cNvPr>
          <p:cNvSpPr>
            <a:spLocks noGrp="1"/>
          </p:cNvSpPr>
          <p:nvPr>
            <p:ph type="body" sz="quarter" idx="25" hasCustomPrompt="1"/>
          </p:nvPr>
        </p:nvSpPr>
        <p:spPr>
          <a:xfrm>
            <a:off x="1055615" y="188378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3144E17C-2B32-0047-8188-429DB2390FAA}"/>
              </a:ext>
            </a:extLst>
          </p:cNvPr>
          <p:cNvSpPr>
            <a:spLocks noGrp="1"/>
          </p:cNvSpPr>
          <p:nvPr>
            <p:ph type="body" sz="quarter" idx="26" hasCustomPrompt="1"/>
          </p:nvPr>
        </p:nvSpPr>
        <p:spPr>
          <a:xfrm>
            <a:off x="1055615" y="310936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D3183A67-52BB-4441-85B5-37FB84D1C2F1}"/>
              </a:ext>
            </a:extLst>
          </p:cNvPr>
          <p:cNvSpPr>
            <a:spLocks noGrp="1"/>
          </p:cNvSpPr>
          <p:nvPr>
            <p:ph type="body" sz="quarter" idx="27" hasCustomPrompt="1"/>
          </p:nvPr>
        </p:nvSpPr>
        <p:spPr>
          <a:xfrm>
            <a:off x="1040919" y="431549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D442EC74-F0D6-1A49-996C-AD2B7D616B17}"/>
              </a:ext>
            </a:extLst>
          </p:cNvPr>
          <p:cNvSpPr>
            <a:spLocks noGrp="1"/>
          </p:cNvSpPr>
          <p:nvPr>
            <p:ph type="body" sz="quarter" idx="28" hasCustomPrompt="1"/>
          </p:nvPr>
        </p:nvSpPr>
        <p:spPr>
          <a:xfrm>
            <a:off x="1040918" y="554107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3">
            <a:extLst>
              <a:ext uri="{FF2B5EF4-FFF2-40B4-BE49-F238E27FC236}">
                <a16:creationId xmlns:a16="http://schemas.microsoft.com/office/drawing/2014/main" id="{F41DA596-7C36-1E34-EA4C-C0C6FDC0201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671258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cabulary_Multiple Terms_Fiv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3598779561"/>
              </p:ext>
            </p:extLst>
          </p:nvPr>
        </p:nvGraphicFramePr>
        <p:xfrm>
          <a:off x="832720" y="1051370"/>
          <a:ext cx="8076905" cy="5265750"/>
        </p:xfrm>
        <a:graphic>
          <a:graphicData uri="http://schemas.openxmlformats.org/drawingml/2006/table">
            <a:tbl>
              <a:tblPr firstRow="1" bandRow="1">
                <a:tableStyleId>{2A488322-F2BA-4B5B-9748-0D474271808F}</a:tableStyleId>
              </a:tblPr>
              <a:tblGrid>
                <a:gridCol w="2959912">
                  <a:extLst>
                    <a:ext uri="{9D8B030D-6E8A-4147-A177-3AD203B41FA5}">
                      <a16:colId xmlns:a16="http://schemas.microsoft.com/office/drawing/2014/main" val="620486574"/>
                    </a:ext>
                  </a:extLst>
                </a:gridCol>
                <a:gridCol w="2663824">
                  <a:extLst>
                    <a:ext uri="{9D8B030D-6E8A-4147-A177-3AD203B41FA5}">
                      <a16:colId xmlns:a16="http://schemas.microsoft.com/office/drawing/2014/main" val="4010340605"/>
                    </a:ext>
                  </a:extLst>
                </a:gridCol>
                <a:gridCol w="2453169">
                  <a:extLst>
                    <a:ext uri="{9D8B030D-6E8A-4147-A177-3AD203B41FA5}">
                      <a16:colId xmlns:a16="http://schemas.microsoft.com/office/drawing/2014/main" val="2546094932"/>
                    </a:ext>
                  </a:extLst>
                </a:gridCol>
              </a:tblGrid>
              <a:tr h="332483">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7" name="Picture Placeholder 6">
            <a:extLst>
              <a:ext uri="{FF2B5EF4-FFF2-40B4-BE49-F238E27FC236}">
                <a16:creationId xmlns:a16="http://schemas.microsoft.com/office/drawing/2014/main" id="{8CD7A034-748C-DF1F-8616-0647F39890F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20" name="Text Placeholder 2">
            <a:extLst>
              <a:ext uri="{FF2B5EF4-FFF2-40B4-BE49-F238E27FC236}">
                <a16:creationId xmlns:a16="http://schemas.microsoft.com/office/drawing/2014/main" id="{2648FB70-CFF5-6E2D-B828-D88B13A33277}"/>
              </a:ext>
            </a:extLst>
          </p:cNvPr>
          <p:cNvSpPr>
            <a:spLocks noGrp="1"/>
          </p:cNvSpPr>
          <p:nvPr>
            <p:ph type="body" sz="quarter" idx="30" hasCustomPrompt="1"/>
          </p:nvPr>
        </p:nvSpPr>
        <p:spPr>
          <a:xfrm>
            <a:off x="824345" y="1088809"/>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21" name="Text Placeholder 2">
            <a:extLst>
              <a:ext uri="{FF2B5EF4-FFF2-40B4-BE49-F238E27FC236}">
                <a16:creationId xmlns:a16="http://schemas.microsoft.com/office/drawing/2014/main" id="{B28D664B-C23E-3E2F-E519-314FB4278B38}"/>
              </a:ext>
            </a:extLst>
          </p:cNvPr>
          <p:cNvSpPr>
            <a:spLocks noGrp="1"/>
          </p:cNvSpPr>
          <p:nvPr>
            <p:ph type="body" sz="quarter" idx="31" hasCustomPrompt="1"/>
          </p:nvPr>
        </p:nvSpPr>
        <p:spPr>
          <a:xfrm>
            <a:off x="3788771" y="1088809"/>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2" name="Text Placeholder 2">
            <a:extLst>
              <a:ext uri="{FF2B5EF4-FFF2-40B4-BE49-F238E27FC236}">
                <a16:creationId xmlns:a16="http://schemas.microsoft.com/office/drawing/2014/main" id="{B4686A68-CA69-B05E-BB8A-C34B503AB70F}"/>
              </a:ext>
            </a:extLst>
          </p:cNvPr>
          <p:cNvSpPr>
            <a:spLocks noGrp="1"/>
          </p:cNvSpPr>
          <p:nvPr>
            <p:ph type="body" sz="quarter" idx="32" hasCustomPrompt="1"/>
          </p:nvPr>
        </p:nvSpPr>
        <p:spPr>
          <a:xfrm>
            <a:off x="6449442" y="1088809"/>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0" name="Text Placeholder 2">
            <a:extLst>
              <a:ext uri="{FF2B5EF4-FFF2-40B4-BE49-F238E27FC236}">
                <a16:creationId xmlns:a16="http://schemas.microsoft.com/office/drawing/2014/main" id="{5C7EF93F-D1CE-7348-91DF-88BEC4336BFF}"/>
              </a:ext>
            </a:extLst>
          </p:cNvPr>
          <p:cNvSpPr>
            <a:spLocks noGrp="1"/>
          </p:cNvSpPr>
          <p:nvPr>
            <p:ph type="body" sz="quarter" idx="25" hasCustomPrompt="1"/>
          </p:nvPr>
        </p:nvSpPr>
        <p:spPr>
          <a:xfrm>
            <a:off x="855387" y="17573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EFD3242A-8D70-0449-9722-0E4531135EBE}"/>
              </a:ext>
            </a:extLst>
          </p:cNvPr>
          <p:cNvSpPr>
            <a:spLocks noGrp="1"/>
          </p:cNvSpPr>
          <p:nvPr>
            <p:ph type="body" sz="quarter" idx="26" hasCustomPrompt="1"/>
          </p:nvPr>
        </p:nvSpPr>
        <p:spPr>
          <a:xfrm>
            <a:off x="855386" y="268793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EB8442BB-20AC-7349-91C9-AF1352BC2577}"/>
              </a:ext>
            </a:extLst>
          </p:cNvPr>
          <p:cNvSpPr>
            <a:spLocks noGrp="1"/>
          </p:cNvSpPr>
          <p:nvPr>
            <p:ph type="body" sz="quarter" idx="27" hasCustomPrompt="1"/>
          </p:nvPr>
        </p:nvSpPr>
        <p:spPr>
          <a:xfrm>
            <a:off x="855385" y="3678882"/>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416CA0C5-39C0-324A-82EE-171FE93B1383}"/>
              </a:ext>
            </a:extLst>
          </p:cNvPr>
          <p:cNvSpPr>
            <a:spLocks noGrp="1"/>
          </p:cNvSpPr>
          <p:nvPr>
            <p:ph type="body" sz="quarter" idx="28" hasCustomPrompt="1"/>
          </p:nvPr>
        </p:nvSpPr>
        <p:spPr>
          <a:xfrm>
            <a:off x="855384" y="46698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4FB2AFEE-4952-1A48-AB04-846C22CEB042}"/>
              </a:ext>
            </a:extLst>
          </p:cNvPr>
          <p:cNvSpPr>
            <a:spLocks noGrp="1"/>
          </p:cNvSpPr>
          <p:nvPr>
            <p:ph type="body" sz="quarter" idx="29" hasCustomPrompt="1"/>
          </p:nvPr>
        </p:nvSpPr>
        <p:spPr>
          <a:xfrm>
            <a:off x="855383" y="560981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9" name="Text Placeholder 3">
            <a:extLst>
              <a:ext uri="{FF2B5EF4-FFF2-40B4-BE49-F238E27FC236}">
                <a16:creationId xmlns:a16="http://schemas.microsoft.com/office/drawing/2014/main" id="{584A0AEA-D41A-96A1-6B5B-90F7D5F2030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397221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ocabulary_Multiple Terms_Six">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084834376"/>
              </p:ext>
            </p:extLst>
          </p:nvPr>
        </p:nvGraphicFramePr>
        <p:xfrm>
          <a:off x="861902" y="1051370"/>
          <a:ext cx="8047722" cy="5301822"/>
        </p:xfrm>
        <a:graphic>
          <a:graphicData uri="http://schemas.openxmlformats.org/drawingml/2006/table">
            <a:tbl>
              <a:tblPr firstRow="1" bandRow="1">
                <a:tableStyleId>{2A488322-F2BA-4B5B-9748-0D474271808F}</a:tableStyleId>
              </a:tblPr>
              <a:tblGrid>
                <a:gridCol w="2584422">
                  <a:extLst>
                    <a:ext uri="{9D8B030D-6E8A-4147-A177-3AD203B41FA5}">
                      <a16:colId xmlns:a16="http://schemas.microsoft.com/office/drawing/2014/main" val="620486574"/>
                    </a:ext>
                  </a:extLst>
                </a:gridCol>
                <a:gridCol w="2830308">
                  <a:extLst>
                    <a:ext uri="{9D8B030D-6E8A-4147-A177-3AD203B41FA5}">
                      <a16:colId xmlns:a16="http://schemas.microsoft.com/office/drawing/2014/main" val="4010340605"/>
                    </a:ext>
                  </a:extLst>
                </a:gridCol>
                <a:gridCol w="2632992">
                  <a:extLst>
                    <a:ext uri="{9D8B030D-6E8A-4147-A177-3AD203B41FA5}">
                      <a16:colId xmlns:a16="http://schemas.microsoft.com/office/drawing/2014/main" val="2546094932"/>
                    </a:ext>
                  </a:extLst>
                </a:gridCol>
              </a:tblGrid>
              <a:tr h="30704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873527985"/>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9" name="Picture Placeholder 6">
            <a:extLst>
              <a:ext uri="{FF2B5EF4-FFF2-40B4-BE49-F238E27FC236}">
                <a16:creationId xmlns:a16="http://schemas.microsoft.com/office/drawing/2014/main" id="{7B0DB818-90CA-ACD8-7C12-F61E5EC66A6C}"/>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21" name="Text Placeholder 2">
            <a:extLst>
              <a:ext uri="{FF2B5EF4-FFF2-40B4-BE49-F238E27FC236}">
                <a16:creationId xmlns:a16="http://schemas.microsoft.com/office/drawing/2014/main" id="{9169F970-135C-DA79-3B3B-6B1EA52B6F4F}"/>
              </a:ext>
            </a:extLst>
          </p:cNvPr>
          <p:cNvSpPr>
            <a:spLocks noGrp="1"/>
          </p:cNvSpPr>
          <p:nvPr>
            <p:ph type="body" sz="quarter" idx="31" hasCustomPrompt="1"/>
          </p:nvPr>
        </p:nvSpPr>
        <p:spPr>
          <a:xfrm>
            <a:off x="863673" y="107897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22" name="Text Placeholder 2">
            <a:extLst>
              <a:ext uri="{FF2B5EF4-FFF2-40B4-BE49-F238E27FC236}">
                <a16:creationId xmlns:a16="http://schemas.microsoft.com/office/drawing/2014/main" id="{BE41862A-CA44-EAC4-C325-78F1B947F576}"/>
              </a:ext>
            </a:extLst>
          </p:cNvPr>
          <p:cNvSpPr>
            <a:spLocks noGrp="1"/>
          </p:cNvSpPr>
          <p:nvPr>
            <p:ph type="body" sz="quarter" idx="32" hasCustomPrompt="1"/>
          </p:nvPr>
        </p:nvSpPr>
        <p:spPr>
          <a:xfrm>
            <a:off x="3434809" y="107897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3" name="Text Placeholder 2">
            <a:extLst>
              <a:ext uri="{FF2B5EF4-FFF2-40B4-BE49-F238E27FC236}">
                <a16:creationId xmlns:a16="http://schemas.microsoft.com/office/drawing/2014/main" id="{B1F9093C-6CD6-06D5-20C3-9DDABE7814E5}"/>
              </a:ext>
            </a:extLst>
          </p:cNvPr>
          <p:cNvSpPr>
            <a:spLocks noGrp="1"/>
          </p:cNvSpPr>
          <p:nvPr>
            <p:ph type="body" sz="quarter" idx="33" hasCustomPrompt="1"/>
          </p:nvPr>
        </p:nvSpPr>
        <p:spPr>
          <a:xfrm>
            <a:off x="6272464" y="107897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0" name="Text Placeholder 2">
            <a:extLst>
              <a:ext uri="{FF2B5EF4-FFF2-40B4-BE49-F238E27FC236}">
                <a16:creationId xmlns:a16="http://schemas.microsoft.com/office/drawing/2014/main" id="{52185E97-A12A-CE40-9154-1AD66750E987}"/>
              </a:ext>
            </a:extLst>
          </p:cNvPr>
          <p:cNvSpPr>
            <a:spLocks noGrp="1"/>
          </p:cNvSpPr>
          <p:nvPr>
            <p:ph type="body" sz="quarter" idx="25" hasCustomPrompt="1"/>
          </p:nvPr>
        </p:nvSpPr>
        <p:spPr>
          <a:xfrm>
            <a:off x="881892" y="164985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0301F267-B546-8346-8997-B9F440C2C100}"/>
              </a:ext>
            </a:extLst>
          </p:cNvPr>
          <p:cNvSpPr>
            <a:spLocks noGrp="1"/>
          </p:cNvSpPr>
          <p:nvPr>
            <p:ph type="body" sz="quarter" idx="26" hasCustomPrompt="1"/>
          </p:nvPr>
        </p:nvSpPr>
        <p:spPr>
          <a:xfrm>
            <a:off x="881891" y="248244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F5FC826D-8953-BE4E-A678-C2F0E2872E53}"/>
              </a:ext>
            </a:extLst>
          </p:cNvPr>
          <p:cNvSpPr>
            <a:spLocks noGrp="1"/>
          </p:cNvSpPr>
          <p:nvPr>
            <p:ph type="body" sz="quarter" idx="27" hasCustomPrompt="1"/>
          </p:nvPr>
        </p:nvSpPr>
        <p:spPr>
          <a:xfrm>
            <a:off x="881891" y="331503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EF46D785-905F-F94D-8B0B-D0F7BD83CB34}"/>
              </a:ext>
            </a:extLst>
          </p:cNvPr>
          <p:cNvSpPr>
            <a:spLocks noGrp="1"/>
          </p:cNvSpPr>
          <p:nvPr>
            <p:ph type="body" sz="quarter" idx="28" hasCustomPrompt="1"/>
          </p:nvPr>
        </p:nvSpPr>
        <p:spPr>
          <a:xfrm>
            <a:off x="881890" y="41476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FDB1F270-6D8D-6F4B-BFA0-F80804AE4A7F}"/>
              </a:ext>
            </a:extLst>
          </p:cNvPr>
          <p:cNvSpPr>
            <a:spLocks noGrp="1"/>
          </p:cNvSpPr>
          <p:nvPr>
            <p:ph type="body" sz="quarter" idx="29" hasCustomPrompt="1"/>
          </p:nvPr>
        </p:nvSpPr>
        <p:spPr>
          <a:xfrm>
            <a:off x="881890" y="498021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D5294D59-EFCA-0644-982A-2E3A48189B7E}"/>
              </a:ext>
            </a:extLst>
          </p:cNvPr>
          <p:cNvSpPr>
            <a:spLocks noGrp="1"/>
          </p:cNvSpPr>
          <p:nvPr>
            <p:ph type="body" sz="quarter" idx="30" hasCustomPrompt="1"/>
          </p:nvPr>
        </p:nvSpPr>
        <p:spPr>
          <a:xfrm>
            <a:off x="881890" y="5765460"/>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20" name="Text Placeholder 3">
            <a:extLst>
              <a:ext uri="{FF2B5EF4-FFF2-40B4-BE49-F238E27FC236}">
                <a16:creationId xmlns:a16="http://schemas.microsoft.com/office/drawing/2014/main" id="{611E543D-0CC5-C31A-0467-28318FC1D33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859701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ocabulary_Practice Problem">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dirty="0"/>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914400"/>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dirty="0"/>
              <a:t>&lt;Click to add text&gt;</a:t>
            </a:r>
          </a:p>
        </p:txBody>
      </p:sp>
      <p:sp>
        <p:nvSpPr>
          <p:cNvPr id="11" name="Content Placeholder 8">
            <a:extLst>
              <a:ext uri="{FF2B5EF4-FFF2-40B4-BE49-F238E27FC236}">
                <a16:creationId xmlns:a16="http://schemas.microsoft.com/office/drawing/2014/main" id="{9E244A8E-888D-9DAE-0E72-5617846D17DD}"/>
              </a:ext>
            </a:extLst>
          </p:cNvPr>
          <p:cNvSpPr>
            <a:spLocks noGrp="1"/>
          </p:cNvSpPr>
          <p:nvPr>
            <p:ph sz="quarter" idx="16" hasCustomPrompt="1"/>
          </p:nvPr>
        </p:nvSpPr>
        <p:spPr>
          <a:xfrm>
            <a:off x="665496" y="2015064"/>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E69CB2A8-BFA9-E11E-22EB-0A898D2625D5}"/>
              </a:ext>
            </a:extLst>
          </p:cNvPr>
          <p:cNvSpPr>
            <a:spLocks noGrp="1"/>
          </p:cNvSpPr>
          <p:nvPr>
            <p:ph sz="quarter" idx="18" hasCustomPrompt="1"/>
          </p:nvPr>
        </p:nvSpPr>
        <p:spPr>
          <a:xfrm>
            <a:off x="673963" y="3091975"/>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C2605C9E-A03C-F675-6FFB-C04F460B87B1}"/>
              </a:ext>
            </a:extLst>
          </p:cNvPr>
          <p:cNvSpPr>
            <a:spLocks noGrp="1"/>
          </p:cNvSpPr>
          <p:nvPr>
            <p:ph sz="quarter" idx="19" hasCustomPrompt="1"/>
          </p:nvPr>
        </p:nvSpPr>
        <p:spPr>
          <a:xfrm>
            <a:off x="665496" y="417053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3" name="Content Placeholder 8">
            <a:extLst>
              <a:ext uri="{FF2B5EF4-FFF2-40B4-BE49-F238E27FC236}">
                <a16:creationId xmlns:a16="http://schemas.microsoft.com/office/drawing/2014/main" id="{E143C4C6-DA1E-F8AD-34FF-5E22EDF95E83}"/>
              </a:ext>
            </a:extLst>
          </p:cNvPr>
          <p:cNvSpPr>
            <a:spLocks noGrp="1"/>
          </p:cNvSpPr>
          <p:nvPr>
            <p:ph sz="quarter" idx="20" hasCustomPrompt="1"/>
          </p:nvPr>
        </p:nvSpPr>
        <p:spPr>
          <a:xfrm>
            <a:off x="665496" y="5260838"/>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89F2165-78CE-7763-E27F-EE6E74A04C22}"/>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33318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derstand &gt; Refin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a:t>SESSION </a:t>
            </a:r>
            <a:r>
              <a:rPr lang="en-US" dirty="0"/>
              <a:t>&lt;x&gt;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&lt;Refine&gt;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8" name="Text Placeholder 6">
            <a:extLst>
              <a:ext uri="{FF2B5EF4-FFF2-40B4-BE49-F238E27FC236}">
                <a16:creationId xmlns:a16="http://schemas.microsoft.com/office/drawing/2014/main" id="{A83541D2-FE53-A257-4FFF-9818E30E3661}"/>
              </a:ext>
            </a:extLst>
          </p:cNvPr>
          <p:cNvSpPr>
            <a:spLocks noGrp="1"/>
          </p:cNvSpPr>
          <p:nvPr>
            <p:ph type="body" sz="quarter" idx="16" hasCustomPrompt="1"/>
          </p:nvPr>
        </p:nvSpPr>
        <p:spPr>
          <a:xfrm>
            <a:off x="1755648" y="2240225"/>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pic>
        <p:nvPicPr>
          <p:cNvPr id="9" name="Picture 8">
            <a:extLst>
              <a:ext uri="{FF2B5EF4-FFF2-40B4-BE49-F238E27FC236}">
                <a16:creationId xmlns:a16="http://schemas.microsoft.com/office/drawing/2014/main" id="{B420FCC3-2E68-8070-EDBD-2A4868E1D7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 Placeholder 15">
            <a:extLst>
              <a:ext uri="{FF2B5EF4-FFF2-40B4-BE49-F238E27FC236}">
                <a16:creationId xmlns:a16="http://schemas.microsoft.com/office/drawing/2014/main" id="{B6DAE74A-40FA-1046-FAAD-7F4D378FE533}"/>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sp>
        <p:nvSpPr>
          <p:cNvPr id="3" name="TextBox 2">
            <a:extLst>
              <a:ext uri="{FF2B5EF4-FFF2-40B4-BE49-F238E27FC236}">
                <a16:creationId xmlns:a16="http://schemas.microsoft.com/office/drawing/2014/main" id="{D672E492-D760-6229-8D2C-DF345FDCD97F}"/>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118153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81307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147571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97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20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91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91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422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7.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575087-3DB8-1443-AFBC-26B8038CF8A8}"/>
              </a:ext>
            </a:extLst>
          </p:cNvPr>
          <p:cNvCxnSpPr>
            <a:cxnSpLocks/>
          </p:cNvCxnSpPr>
          <p:nvPr userDrawn="1"/>
        </p:nvCxnSpPr>
        <p:spPr>
          <a:xfrm>
            <a:off x="235625" y="1226235"/>
            <a:ext cx="8908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6A6A194-1FB3-EC41-9CAD-2E83F193F0C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D0084-C33E-9A49-B865-355B93FD73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CED8B85-D8B4-2046-A635-9535F0A0A190}"/>
              </a:ext>
            </a:extLst>
          </p:cNvPr>
          <p:cNvSpPr/>
          <p:nvPr userDrawn="1"/>
        </p:nvSpPr>
        <p:spPr>
          <a:xfrm>
            <a:off x="0" y="0"/>
            <a:ext cx="314960" cy="12262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87479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6" name="Rectangle 5">
            <a:extLst>
              <a:ext uri="{FF2B5EF4-FFF2-40B4-BE49-F238E27FC236}">
                <a16:creationId xmlns:a16="http://schemas.microsoft.com/office/drawing/2014/main" id="{0D60254A-6E42-10F2-6CFF-5DAFBC8416E3}"/>
              </a:ext>
            </a:extLst>
          </p:cNvPr>
          <p:cNvSpPr/>
          <p:nvPr userDrawn="1"/>
        </p:nvSpPr>
        <p:spPr>
          <a:xfrm>
            <a:off x="0" y="0"/>
            <a:ext cx="9144000" cy="82296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3663975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76" r:id="rId9"/>
    <p:sldLayoutId id="214748384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C78711-C0F7-62D4-DF40-77078267CD93}"/>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A6A7FC36-1455-3930-3618-C86142751A69}"/>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DDAE5605-79D8-AF4D-94A7-FE4B821D825E}"/>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
        <p:nvSpPr>
          <p:cNvPr id="6" name="Rectangle 5">
            <a:extLst>
              <a:ext uri="{FF2B5EF4-FFF2-40B4-BE49-F238E27FC236}">
                <a16:creationId xmlns:a16="http://schemas.microsoft.com/office/drawing/2014/main" id="{94660E45-3450-DDF5-3AB0-90220FD41E06}"/>
              </a:ext>
            </a:extLst>
          </p:cNvPr>
          <p:cNvSpPr/>
          <p:nvPr userDrawn="1"/>
        </p:nvSpPr>
        <p:spPr>
          <a:xfrm>
            <a:off x="-9625" y="-45743"/>
            <a:ext cx="9144000" cy="601415"/>
          </a:xfrm>
          <a:prstGeom prst="rect">
            <a:avLst/>
          </a:prstGeom>
          <a:solidFill>
            <a:srgbClr val="1752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832" r:id="rId1"/>
    <p:sldLayoutId id="2147483861" r:id="rId2"/>
    <p:sldLayoutId id="2147483862" r:id="rId3"/>
    <p:sldLayoutId id="21474838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190E2F1-D8D0-8959-D8CA-E35A08A8A0E1}"/>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0445D9CF-1B81-4F7F-AF46-B47126385A6A}"/>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7F7B2630-D1E5-0183-EB8B-FD46EEC2E871}"/>
                </a:ext>
              </a:extLst>
            </p:cNvPr>
            <p:cNvSpPr txBox="1"/>
            <p:nvPr userDrawn="1"/>
          </p:nvSpPr>
          <p:spPr>
            <a:xfrm>
              <a:off x="9111521" y="6596390"/>
              <a:ext cx="3080479" cy="213585"/>
            </a:xfrm>
            <a:prstGeom prst="rect">
              <a:avLst/>
            </a:prstGeom>
            <a:noFill/>
          </p:spPr>
          <p:txBody>
            <a:bodyPr wrap="square" rtlCol="0">
              <a:spAutoFit/>
            </a:bodyPr>
            <a:lstStyle/>
            <a:p>
              <a:r>
                <a:rPr lang="en-US" sz="788" dirty="0"/>
                <a:t>©Curriculum Associates, LLC    Copying is permitted.</a:t>
              </a:r>
            </a:p>
          </p:txBody>
        </p:sp>
      </p:grpSp>
      <p:sp>
        <p:nvSpPr>
          <p:cNvPr id="7" name="Rectangle 6">
            <a:extLst>
              <a:ext uri="{FF2B5EF4-FFF2-40B4-BE49-F238E27FC236}">
                <a16:creationId xmlns:a16="http://schemas.microsoft.com/office/drawing/2014/main" id="{FF1B4994-F3F5-059F-F1F1-6D581DC8B5E8}"/>
              </a:ext>
            </a:extLst>
          </p:cNvPr>
          <p:cNvSpPr/>
          <p:nvPr userDrawn="1"/>
        </p:nvSpPr>
        <p:spPr>
          <a:xfrm>
            <a:off x="0" y="222421"/>
            <a:ext cx="9144000" cy="56753"/>
          </a:xfrm>
          <a:prstGeom prst="rect">
            <a:avLst/>
          </a:prstGeom>
          <a:solidFill>
            <a:srgbClr val="16529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36475362"/>
      </p:ext>
    </p:extLst>
  </p:cSld>
  <p:clrMap bg1="lt1" tx1="dk1" bg2="lt2" tx2="dk2" accent1="accent1" accent2="accent2" accent3="accent3" accent4="accent4" accent5="accent5" accent6="accent6" hlink="hlink" folHlink="folHlink"/>
  <p:sldLayoutIdLst>
    <p:sldLayoutId id="21474838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7274426"/>
      </p:ext>
    </p:extLst>
  </p:cSld>
  <p:clrMap bg1="lt1" tx1="dk1" bg2="lt2" tx2="dk2" accent1="accent1" accent2="accent2" accent3="accent3" accent4="accent4" accent5="accent5" accent6="accent6" hlink="hlink" folHlink="folHlink"/>
  <p:sldLayoutIdLst>
    <p:sldLayoutId id="2147483830"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45AE8A9-B663-534D-8D5F-146FB5750E2F}"/>
              </a:ext>
            </a:extLst>
          </p:cNvPr>
          <p:cNvSpPr/>
          <p:nvPr userDrawn="1"/>
        </p:nvSpPr>
        <p:spPr>
          <a:xfrm>
            <a:off x="0" y="-13063"/>
            <a:ext cx="5799221" cy="822960"/>
          </a:xfrm>
          <a:custGeom>
            <a:avLst/>
            <a:gdLst>
              <a:gd name="connsiteX0" fmla="*/ 0 w 5617028"/>
              <a:gd name="connsiteY0" fmla="*/ 13063 h 744583"/>
              <a:gd name="connsiteX1" fmla="*/ 0 w 5617028"/>
              <a:gd name="connsiteY1" fmla="*/ 744583 h 744583"/>
              <a:gd name="connsiteX2" fmla="*/ 5617028 w 5617028"/>
              <a:gd name="connsiteY2" fmla="*/ 744583 h 744583"/>
              <a:gd name="connsiteX3" fmla="*/ 5042262 w 5617028"/>
              <a:gd name="connsiteY3" fmla="*/ 0 h 744583"/>
              <a:gd name="connsiteX4" fmla="*/ 0 w 5617028"/>
              <a:gd name="connsiteY4" fmla="*/ 13063 h 744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028" h="744583">
                <a:moveTo>
                  <a:pt x="0" y="13063"/>
                </a:moveTo>
                <a:lnTo>
                  <a:pt x="0" y="744583"/>
                </a:lnTo>
                <a:lnTo>
                  <a:pt x="5617028" y="744583"/>
                </a:lnTo>
                <a:lnTo>
                  <a:pt x="5042262" y="0"/>
                </a:lnTo>
                <a:lnTo>
                  <a:pt x="0" y="13063"/>
                </a:lnTo>
                <a:close/>
              </a:path>
            </a:pathLst>
          </a:custGeom>
          <a:solidFill>
            <a:srgbClr val="E67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4EAF16B-4E7A-184B-85E7-B8D5FFC84AE5}"/>
              </a:ext>
            </a:extLst>
          </p:cNvPr>
          <p:cNvCxnSpPr/>
          <p:nvPr userDrawn="1"/>
        </p:nvCxnSpPr>
        <p:spPr>
          <a:xfrm>
            <a:off x="5525589" y="783771"/>
            <a:ext cx="3618411" cy="0"/>
          </a:xfrm>
          <a:prstGeom prst="line">
            <a:avLst/>
          </a:prstGeom>
          <a:ln w="38100">
            <a:solidFill>
              <a:srgbClr val="E6732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51AC1A1-9B12-D5B0-8942-8D1DB9E50F6B}"/>
              </a:ext>
            </a:extLst>
          </p:cNvPr>
          <p:cNvGrpSpPr/>
          <p:nvPr userDrawn="1"/>
        </p:nvGrpSpPr>
        <p:grpSpPr>
          <a:xfrm>
            <a:off x="0" y="6550702"/>
            <a:ext cx="9144000" cy="307298"/>
            <a:chOff x="0" y="6550702"/>
            <a:chExt cx="12192000" cy="307298"/>
          </a:xfrm>
        </p:grpSpPr>
        <p:sp>
          <p:nvSpPr>
            <p:cNvPr id="5" name="Rectangle 4">
              <a:extLst>
                <a:ext uri="{FF2B5EF4-FFF2-40B4-BE49-F238E27FC236}">
                  <a16:creationId xmlns:a16="http://schemas.microsoft.com/office/drawing/2014/main" id="{48C30A02-FCF9-73EF-A4AB-CC7130B79CF5}"/>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C953D326-9C13-6B79-011D-4A232B0DCF3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2585427594"/>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9/14/2022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grpSp>
        <p:nvGrpSpPr>
          <p:cNvPr id="9" name="Group 8">
            <a:extLst>
              <a:ext uri="{FF2B5EF4-FFF2-40B4-BE49-F238E27FC236}">
                <a16:creationId xmlns:a16="http://schemas.microsoft.com/office/drawing/2014/main" id="{25ED49DD-361D-A318-5C06-A40958E0D03B}"/>
              </a:ext>
            </a:extLst>
          </p:cNvPr>
          <p:cNvGrpSpPr/>
          <p:nvPr userDrawn="1"/>
        </p:nvGrpSpPr>
        <p:grpSpPr>
          <a:xfrm>
            <a:off x="0" y="6556004"/>
            <a:ext cx="9144000" cy="307298"/>
            <a:chOff x="0" y="6550702"/>
            <a:chExt cx="12192000" cy="307298"/>
          </a:xfrm>
        </p:grpSpPr>
        <p:sp>
          <p:nvSpPr>
            <p:cNvPr id="10" name="Rectangle 9">
              <a:extLst>
                <a:ext uri="{FF2B5EF4-FFF2-40B4-BE49-F238E27FC236}">
                  <a16:creationId xmlns:a16="http://schemas.microsoft.com/office/drawing/2014/main" id="{9CC7F8B7-4ED4-1A40-1880-005BE5C3CD51}"/>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E057E88-9DC6-B362-90AE-6C15118350CA}"/>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
        <p:nvSpPr>
          <p:cNvPr id="13" name="Rectangle 12">
            <a:extLst>
              <a:ext uri="{FF2B5EF4-FFF2-40B4-BE49-F238E27FC236}">
                <a16:creationId xmlns:a16="http://schemas.microsoft.com/office/drawing/2014/main" id="{DEFE899C-5790-77D7-E152-AD9140390892}"/>
              </a:ext>
            </a:extLst>
          </p:cNvPr>
          <p:cNvSpPr/>
          <p:nvPr userDrawn="1"/>
        </p:nvSpPr>
        <p:spPr>
          <a:xfrm>
            <a:off x="2" y="0"/>
            <a:ext cx="9143998" cy="822960"/>
          </a:xfrm>
          <a:prstGeom prst="rect">
            <a:avLst/>
          </a:prstGeom>
          <a:solidFill>
            <a:srgbClr val="66A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i="0" dirty="0">
                <a:solidFill>
                  <a:schemeClr val="bg1"/>
                </a:solidFill>
                <a:latin typeface="Arial" panose="020B0604020202020204" pitchFamily="34" charset="0"/>
              </a:rPr>
              <a:t>  </a:t>
            </a:r>
          </a:p>
        </p:txBody>
      </p:sp>
    </p:spTree>
    <p:extLst>
      <p:ext uri="{BB962C8B-B14F-4D97-AF65-F5344CB8AC3E}">
        <p14:creationId xmlns:p14="http://schemas.microsoft.com/office/powerpoint/2010/main" val="204366866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2660192924"/>
      </p:ext>
    </p:extLst>
  </p:cSld>
  <p:clrMap bg1="lt1" tx1="dk1" bg2="lt2" tx2="dk2" accent1="accent1" accent2="accent2" accent3="accent3" accent4="accent4" accent5="accent5" accent6="accent6" hlink="hlink" folHlink="folHlink"/>
  <p:sldLayoutIdLst>
    <p:sldLayoutId id="21474838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D518A-B556-BB06-9C63-94440DC4253A}"/>
              </a:ext>
            </a:extLst>
          </p:cNvPr>
          <p:cNvSpPr>
            <a:spLocks noGrp="1"/>
          </p:cNvSpPr>
          <p:nvPr>
            <p:ph type="body" sz="quarter" idx="10"/>
          </p:nvPr>
        </p:nvSpPr>
        <p:spPr>
          <a:xfrm>
            <a:off x="369906" y="91807"/>
            <a:ext cx="2849562" cy="341632"/>
          </a:xfrm>
        </p:spPr>
        <p:txBody>
          <a:bodyPr/>
          <a:lstStyle/>
          <a:p>
            <a:r>
              <a:rPr lang="en-US" dirty="0"/>
              <a:t>SESSION 1</a:t>
            </a:r>
          </a:p>
        </p:txBody>
      </p:sp>
      <p:sp>
        <p:nvSpPr>
          <p:cNvPr id="3" name="Text Placeholder 2">
            <a:extLst>
              <a:ext uri="{FF2B5EF4-FFF2-40B4-BE49-F238E27FC236}">
                <a16:creationId xmlns:a16="http://schemas.microsoft.com/office/drawing/2014/main" id="{A81E8C18-0719-4A50-99C5-159F81ED5A0B}"/>
              </a:ext>
            </a:extLst>
          </p:cNvPr>
          <p:cNvSpPr>
            <a:spLocks noGrp="1"/>
          </p:cNvSpPr>
          <p:nvPr>
            <p:ph type="body" sz="quarter" idx="18"/>
          </p:nvPr>
        </p:nvSpPr>
        <p:spPr/>
        <p:txBody>
          <a:bodyPr/>
          <a:lstStyle/>
          <a:p>
            <a:r>
              <a:rPr lang="en-US" dirty="0"/>
              <a:t>Explore</a:t>
            </a:r>
          </a:p>
        </p:txBody>
      </p:sp>
      <p:sp>
        <p:nvSpPr>
          <p:cNvPr id="4" name="Text Placeholder 3">
            <a:extLst>
              <a:ext uri="{FF2B5EF4-FFF2-40B4-BE49-F238E27FC236}">
                <a16:creationId xmlns:a16="http://schemas.microsoft.com/office/drawing/2014/main" id="{287FDB8A-4634-A8EF-2AEC-E611B70968A2}"/>
              </a:ext>
            </a:extLst>
          </p:cNvPr>
          <p:cNvSpPr>
            <a:spLocks noGrp="1"/>
          </p:cNvSpPr>
          <p:nvPr>
            <p:ph type="body" sz="quarter" idx="14"/>
          </p:nvPr>
        </p:nvSpPr>
        <p:spPr>
          <a:xfrm>
            <a:off x="1686560" y="488828"/>
            <a:ext cx="6990482" cy="424732"/>
          </a:xfrm>
        </p:spPr>
        <p:txBody>
          <a:bodyPr/>
          <a:lstStyle/>
          <a:p>
            <a:r>
              <a:rPr lang="en-US" dirty="0"/>
              <a:t>Systems of Linear Equations in Two Variables</a:t>
            </a:r>
          </a:p>
        </p:txBody>
      </p:sp>
      <p:sp>
        <p:nvSpPr>
          <p:cNvPr id="5" name="Text Placeholder 4">
            <a:extLst>
              <a:ext uri="{FF2B5EF4-FFF2-40B4-BE49-F238E27FC236}">
                <a16:creationId xmlns:a16="http://schemas.microsoft.com/office/drawing/2014/main" id="{5A88BE44-0AE5-FC19-588D-D2B3E5EF0BCF}"/>
              </a:ext>
            </a:extLst>
          </p:cNvPr>
          <p:cNvSpPr>
            <a:spLocks noGrp="1"/>
          </p:cNvSpPr>
          <p:nvPr>
            <p:ph type="body" sz="quarter" idx="16"/>
          </p:nvPr>
        </p:nvSpPr>
        <p:spPr>
          <a:xfrm>
            <a:off x="1758524" y="2240225"/>
            <a:ext cx="5486400" cy="2683812"/>
          </a:xfrm>
        </p:spPr>
        <p:txBody>
          <a:bodyPr/>
          <a:lstStyle/>
          <a:p>
            <a:r>
              <a:rPr lang="en-US" dirty="0"/>
              <a:t>Learning Targets</a:t>
            </a:r>
          </a:p>
          <a:p>
            <a:pPr marL="788670" indent="-285750">
              <a:buFont typeface="Arial" panose="020B0604020202020204" pitchFamily="34" charset="0"/>
              <a:buChar char="•"/>
            </a:pPr>
            <a:r>
              <a:rPr lang="en-US" b="0" dirty="0"/>
              <a:t>Understand what it means to solve a system of equations.</a:t>
            </a:r>
          </a:p>
          <a:p>
            <a:pPr marL="788670" indent="-285750">
              <a:buFont typeface="Arial" panose="020B0604020202020204" pitchFamily="34" charset="0"/>
              <a:buChar char="•"/>
            </a:pPr>
            <a:r>
              <a:rPr lang="en-US" b="0" dirty="0"/>
              <a:t>Use a graph or table to identify the solution to a system of linear equations.</a:t>
            </a:r>
          </a:p>
          <a:p>
            <a:pPr marL="788670" indent="-285750">
              <a:buFont typeface="Arial" panose="020B0604020202020204" pitchFamily="34" charset="0"/>
              <a:buChar char="•"/>
            </a:pPr>
            <a:r>
              <a:rPr lang="en-US" b="0" dirty="0"/>
              <a:t>Use a graph to determine the number of solutions to a system of linear equations.</a:t>
            </a:r>
          </a:p>
        </p:txBody>
      </p:sp>
      <p:sp>
        <p:nvSpPr>
          <p:cNvPr id="6" name="Text Placeholder 5">
            <a:extLst>
              <a:ext uri="{FF2B5EF4-FFF2-40B4-BE49-F238E27FC236}">
                <a16:creationId xmlns:a16="http://schemas.microsoft.com/office/drawing/2014/main" id="{EE44EC2C-07CD-E8E2-6B0A-EA6EC785E7C3}"/>
              </a:ext>
            </a:extLst>
          </p:cNvPr>
          <p:cNvSpPr>
            <a:spLocks noGrp="1"/>
          </p:cNvSpPr>
          <p:nvPr>
            <p:ph type="body" sz="quarter" idx="15"/>
          </p:nvPr>
        </p:nvSpPr>
        <p:spPr>
          <a:xfrm>
            <a:off x="369906" y="6246282"/>
            <a:ext cx="5989330" cy="590931"/>
          </a:xfrm>
        </p:spPr>
        <p:txBody>
          <a:bodyPr/>
          <a:lstStyle/>
          <a:p>
            <a:pPr marL="1428750" indent="-1428750"/>
            <a:r>
              <a:rPr lang="en-US" dirty="0"/>
              <a:t>LESSON 12 • Understand Systems of Linear Equations in Two Variables</a:t>
            </a:r>
          </a:p>
        </p:txBody>
      </p:sp>
    </p:spTree>
    <p:extLst>
      <p:ext uri="{BB962C8B-B14F-4D97-AF65-F5344CB8AC3E}">
        <p14:creationId xmlns:p14="http://schemas.microsoft.com/office/powerpoint/2010/main" val="294298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Discuss It">
            <a:extLst>
              <a:ext uri="{FF2B5EF4-FFF2-40B4-BE49-F238E27FC236}">
                <a16:creationId xmlns:a16="http://schemas.microsoft.com/office/drawing/2014/main" id="{292FADD3-433F-9F4B-A4A7-AC2CC4FF233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C3DAB4A6-28E8-DD4F-8357-8526AF0BDA23}"/>
              </a:ext>
            </a:extLst>
          </p:cNvPr>
          <p:cNvSpPr>
            <a:spLocks noGrp="1"/>
          </p:cNvSpPr>
          <p:nvPr>
            <p:ph type="body" sz="quarter" idx="10"/>
          </p:nvPr>
        </p:nvSpPr>
        <p:spPr>
          <a:xfrm>
            <a:off x="2030390" y="2530823"/>
            <a:ext cx="4965700" cy="2048788"/>
          </a:xfrm>
        </p:spPr>
        <p:txBody>
          <a:bodyPr/>
          <a:lstStyle/>
          <a:p>
            <a:r>
              <a:rPr lang="en-US" b="1" i="1" dirty="0">
                <a:solidFill>
                  <a:srgbClr val="0071BD"/>
                </a:solidFill>
                <a:latin typeface="Arial" panose="020B0604020202020204"/>
              </a:rPr>
              <a:t>Ask:</a:t>
            </a:r>
            <a:r>
              <a:rPr lang="en-US" b="1" i="1" dirty="0">
                <a:solidFill>
                  <a:srgbClr val="17529D"/>
                </a:solidFill>
                <a:latin typeface="Arial" panose="020B0604020202020204"/>
              </a:rPr>
              <a:t> </a:t>
            </a:r>
            <a:r>
              <a:rPr lang="en-US" dirty="0"/>
              <a:t>How does using a table help you find the solution to a system of equations?</a:t>
            </a:r>
          </a:p>
          <a:p>
            <a:pPr lvl="0"/>
            <a:r>
              <a:rPr lang="en-US" b="1" i="1" dirty="0">
                <a:solidFill>
                  <a:srgbClr val="0071BD"/>
                </a:solidFill>
                <a:latin typeface="Arial" panose="020B0604020202020204"/>
              </a:rPr>
              <a:t>Share:</a:t>
            </a:r>
            <a:r>
              <a:rPr lang="en-US" b="1" i="1" dirty="0">
                <a:solidFill>
                  <a:srgbClr val="17529D"/>
                </a:solidFill>
                <a:latin typeface="Arial" panose="020B0604020202020204"/>
              </a:rPr>
              <a:t> </a:t>
            </a:r>
            <a:r>
              <a:rPr lang="en-US" dirty="0"/>
              <a:t>Using a table is different from using a graph because . . . </a:t>
            </a:r>
            <a:endParaRPr lang="en-US" dirty="0">
              <a:solidFill>
                <a:srgbClr val="000000"/>
              </a:solidFill>
              <a:latin typeface="Arial" panose="020B0604020202020204"/>
            </a:endParaRPr>
          </a:p>
        </p:txBody>
      </p:sp>
      <p:sp>
        <p:nvSpPr>
          <p:cNvPr id="12" name="Text Placeholder 11">
            <a:extLst>
              <a:ext uri="{FF2B5EF4-FFF2-40B4-BE49-F238E27FC236}">
                <a16:creationId xmlns:a16="http://schemas.microsoft.com/office/drawing/2014/main" id="{569FCBDC-9032-5C4E-B14E-736740454841}"/>
              </a:ext>
            </a:extLst>
          </p:cNvPr>
          <p:cNvSpPr>
            <a:spLocks noGrp="1"/>
          </p:cNvSpPr>
          <p:nvPr>
            <p:ph type="body" sz="quarter" idx="16"/>
          </p:nvPr>
        </p:nvSpPr>
        <p:spPr/>
        <p:txBody>
          <a:bodyPr/>
          <a:lstStyle/>
          <a:p>
            <a:r>
              <a:rPr lang="en-US" dirty="0"/>
              <a:t>272</a:t>
            </a:r>
          </a:p>
        </p:txBody>
      </p:sp>
    </p:spTree>
    <p:extLst>
      <p:ext uri="{BB962C8B-B14F-4D97-AF65-F5344CB8AC3E}">
        <p14:creationId xmlns:p14="http://schemas.microsoft.com/office/powerpoint/2010/main" val="33781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362F4C-B98D-D344-8A97-2D847386B279}"/>
              </a:ext>
            </a:extLst>
          </p:cNvPr>
          <p:cNvSpPr>
            <a:spLocks noGrp="1"/>
          </p:cNvSpPr>
          <p:nvPr>
            <p:ph type="body" sz="quarter" idx="12"/>
          </p:nvPr>
        </p:nvSpPr>
        <p:spPr/>
        <p:txBody>
          <a:bodyPr/>
          <a:lstStyle/>
          <a:p>
            <a:r>
              <a:rPr lang="en-US" dirty="0"/>
              <a:t>Close: Exit Ticket</a:t>
            </a:r>
          </a:p>
        </p:txBody>
      </p:sp>
      <p:pic>
        <p:nvPicPr>
          <p:cNvPr id="10" name="Picture Placeholder 9" descr="four">
            <a:extLst>
              <a:ext uri="{FF2B5EF4-FFF2-40B4-BE49-F238E27FC236}">
                <a16:creationId xmlns:a16="http://schemas.microsoft.com/office/drawing/2014/main" id="{1FF08B3B-E890-9248-B968-D12AFBB95EB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42D0AE93-407D-6C47-8391-9678521AB24C}"/>
              </a:ext>
            </a:extLst>
          </p:cNvPr>
          <p:cNvSpPr>
            <a:spLocks noGrp="1"/>
          </p:cNvSpPr>
          <p:nvPr>
            <p:ph sz="quarter" idx="10"/>
          </p:nvPr>
        </p:nvSpPr>
        <p:spPr>
          <a:xfrm>
            <a:off x="665497" y="947445"/>
            <a:ext cx="5565182" cy="5037137"/>
          </a:xfrm>
        </p:spPr>
        <p:txBody>
          <a:bodyPr/>
          <a:lstStyle/>
          <a:p>
            <a:pPr lvl="0">
              <a:spcBef>
                <a:spcPts val="1000"/>
              </a:spcBef>
            </a:pPr>
            <a:r>
              <a:rPr lang="en-US" b="1" dirty="0">
                <a:solidFill>
                  <a:srgbClr val="0071BD"/>
                </a:solidFill>
              </a:rPr>
              <a:t>Reflect</a:t>
            </a:r>
            <a:r>
              <a:rPr lang="en-US" b="1" dirty="0">
                <a:solidFill>
                  <a:srgbClr val="17529D"/>
                </a:solidFill>
              </a:rPr>
              <a:t> </a:t>
            </a:r>
            <a:r>
              <a:rPr lang="en-US" dirty="0">
                <a:solidFill>
                  <a:srgbClr val="000000"/>
                </a:solidFill>
              </a:rPr>
              <a:t>How is the solution to the system of equations in problem 3 related to the solutions of the individual equations </a:t>
            </a:r>
            <a:r>
              <a:rPr lang="en-US" i="1" dirty="0">
                <a:solidFill>
                  <a:srgbClr val="000000"/>
                </a:solidFill>
              </a:rPr>
              <a:t>y</a:t>
            </a:r>
            <a:r>
              <a:rPr lang="en-US" dirty="0">
                <a:solidFill>
                  <a:srgbClr val="000000"/>
                </a:solidFill>
              </a:rPr>
              <a:t> = 2</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 = </a:t>
            </a:r>
            <a:r>
              <a:rPr lang="en-US" i="1" dirty="0">
                <a:solidFill>
                  <a:srgbClr val="000000"/>
                </a:solidFill>
              </a:rPr>
              <a:t>x</a:t>
            </a:r>
            <a:r>
              <a:rPr lang="en-US" dirty="0">
                <a:solidFill>
                  <a:srgbClr val="000000"/>
                </a:solidFill>
              </a:rPr>
              <a:t> – 1?</a:t>
            </a:r>
          </a:p>
        </p:txBody>
      </p:sp>
      <p:sp>
        <p:nvSpPr>
          <p:cNvPr id="8" name="Text Placeholder 7">
            <a:extLst>
              <a:ext uri="{FF2B5EF4-FFF2-40B4-BE49-F238E27FC236}">
                <a16:creationId xmlns:a16="http://schemas.microsoft.com/office/drawing/2014/main" id="{CC8A4431-3D0F-5C4D-AA92-C4D9A144A4A3}"/>
              </a:ext>
            </a:extLst>
          </p:cNvPr>
          <p:cNvSpPr>
            <a:spLocks noGrp="1"/>
          </p:cNvSpPr>
          <p:nvPr>
            <p:ph type="body" sz="quarter" idx="17"/>
          </p:nvPr>
        </p:nvSpPr>
        <p:spPr/>
        <p:txBody>
          <a:bodyPr/>
          <a:lstStyle/>
          <a:p>
            <a:r>
              <a:rPr lang="en-US" dirty="0"/>
              <a:t>272</a:t>
            </a:r>
          </a:p>
        </p:txBody>
      </p:sp>
    </p:spTree>
    <p:extLst>
      <p:ext uri="{BB962C8B-B14F-4D97-AF65-F5344CB8AC3E}">
        <p14:creationId xmlns:p14="http://schemas.microsoft.com/office/powerpoint/2010/main" val="37199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AFC2D8-4E8E-B04F-B115-79C669114A69}"/>
              </a:ext>
            </a:extLst>
          </p:cNvPr>
          <p:cNvSpPr>
            <a:spLocks noGrp="1"/>
          </p:cNvSpPr>
          <p:nvPr>
            <p:ph type="body" sz="quarter" idx="12"/>
          </p:nvPr>
        </p:nvSpPr>
        <p:spPr/>
        <p:txBody>
          <a:bodyPr/>
          <a:lstStyle/>
          <a:p>
            <a:r>
              <a:rPr lang="en-US" dirty="0"/>
              <a:t>Real-World Connection</a:t>
            </a:r>
          </a:p>
        </p:txBody>
      </p:sp>
      <p:sp>
        <p:nvSpPr>
          <p:cNvPr id="6" name="Content Placeholder 5">
            <a:extLst>
              <a:ext uri="{FF2B5EF4-FFF2-40B4-BE49-F238E27FC236}">
                <a16:creationId xmlns:a16="http://schemas.microsoft.com/office/drawing/2014/main" id="{A6173558-B155-894E-A7A4-C1C5775F5865}"/>
              </a:ext>
            </a:extLst>
          </p:cNvPr>
          <p:cNvSpPr>
            <a:spLocks noGrp="1"/>
          </p:cNvSpPr>
          <p:nvPr>
            <p:ph sz="quarter" idx="10"/>
          </p:nvPr>
        </p:nvSpPr>
        <p:spPr>
          <a:xfrm>
            <a:off x="361292" y="951321"/>
            <a:ext cx="4520461" cy="1565315"/>
          </a:xfrm>
        </p:spPr>
        <p:txBody>
          <a:bodyPr/>
          <a:lstStyle/>
          <a:p>
            <a:r>
              <a:rPr lang="en-US" sz="2600" dirty="0"/>
              <a:t>Paleontologists have discovered fossilized  remains of dinosaur footprints, called </a:t>
            </a:r>
            <a:r>
              <a:rPr lang="en-US" sz="2600" i="1" dirty="0"/>
              <a:t>trackways</a:t>
            </a:r>
            <a:r>
              <a:rPr lang="en-US" sz="2600" dirty="0"/>
              <a:t>, preserved in rock. By using the lengths of the footprints and the distance between them, scientists can approximate how fast a dinosaur was moving when the tracks were made.</a:t>
            </a:r>
          </a:p>
          <a:p>
            <a:endParaRPr lang="en-US" sz="2600" dirty="0"/>
          </a:p>
          <a:p>
            <a:r>
              <a:rPr lang="en-US" sz="2600" dirty="0"/>
              <a:t>When might systems of linear equations be useful?</a:t>
            </a:r>
          </a:p>
          <a:p>
            <a:endParaRPr lang="en-US" sz="2600" dirty="0"/>
          </a:p>
          <a:p>
            <a:endParaRPr lang="en-US" sz="2600" dirty="0"/>
          </a:p>
          <a:p>
            <a:endParaRPr lang="en-US" dirty="0"/>
          </a:p>
        </p:txBody>
      </p:sp>
      <p:pic>
        <p:nvPicPr>
          <p:cNvPr id="8" name="Content Placeholder 21">
            <a:extLst>
              <a:ext uri="{FF2B5EF4-FFF2-40B4-BE49-F238E27FC236}">
                <a16:creationId xmlns:a16="http://schemas.microsoft.com/office/drawing/2014/main" id="{CD84CAF5-24EE-1A4E-8AE2-7AEFEE00B6C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1753" y="1180383"/>
            <a:ext cx="3843147" cy="4413123"/>
          </a:xfrm>
          <a:prstGeom prst="rect">
            <a:avLst/>
          </a:prstGeom>
        </p:spPr>
      </p:pic>
    </p:spTree>
    <p:extLst>
      <p:ext uri="{BB962C8B-B14F-4D97-AF65-F5344CB8AC3E}">
        <p14:creationId xmlns:p14="http://schemas.microsoft.com/office/powerpoint/2010/main" val="306413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D39CB2B-CFD4-CA4D-8FAB-9ACEB6413165}"/>
              </a:ext>
            </a:extLst>
          </p:cNvPr>
          <p:cNvSpPr>
            <a:spLocks noGrp="1"/>
          </p:cNvSpPr>
          <p:nvPr>
            <p:ph type="body" sz="quarter" idx="12"/>
          </p:nvPr>
        </p:nvSpPr>
        <p:spPr/>
        <p:txBody>
          <a:bodyPr/>
          <a:lstStyle/>
          <a:p>
            <a:r>
              <a:rPr lang="en-US" dirty="0"/>
              <a:t>Vocabulary</a:t>
            </a:r>
          </a:p>
        </p:txBody>
      </p:sp>
      <p:pic>
        <p:nvPicPr>
          <p:cNvPr id="34" name="Picture Placeholder 33" descr="one">
            <a:extLst>
              <a:ext uri="{FF2B5EF4-FFF2-40B4-BE49-F238E27FC236}">
                <a16:creationId xmlns:a16="http://schemas.microsoft.com/office/drawing/2014/main" id="{1D185040-A460-1148-AA8D-A4D8EB938D2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26" name="Text Placeholder 25">
            <a:extLst>
              <a:ext uri="{FF2B5EF4-FFF2-40B4-BE49-F238E27FC236}">
                <a16:creationId xmlns:a16="http://schemas.microsoft.com/office/drawing/2014/main" id="{BD9E100F-E656-B640-8731-1E9CCF9A1DBF}"/>
              </a:ext>
            </a:extLst>
          </p:cNvPr>
          <p:cNvSpPr>
            <a:spLocks noGrp="1"/>
          </p:cNvSpPr>
          <p:nvPr>
            <p:ph type="body" sz="quarter" idx="13"/>
          </p:nvPr>
        </p:nvSpPr>
        <p:spPr>
          <a:xfrm>
            <a:off x="3731807" y="3713581"/>
            <a:ext cx="1722695" cy="339505"/>
          </a:xfrm>
        </p:spPr>
        <p:txBody>
          <a:bodyPr anchor="ctr">
            <a:noAutofit/>
          </a:bodyPr>
          <a:lstStyle/>
          <a:p>
            <a:pPr algn="ctr">
              <a:spcBef>
                <a:spcPts val="0"/>
              </a:spcBef>
            </a:pPr>
            <a:r>
              <a:rPr lang="en-US" dirty="0"/>
              <a:t>linear</a:t>
            </a:r>
          </a:p>
          <a:p>
            <a:pPr algn="ctr">
              <a:spcBef>
                <a:spcPts val="0"/>
              </a:spcBef>
            </a:pPr>
            <a:r>
              <a:rPr lang="en-US" dirty="0"/>
              <a:t>equation</a:t>
            </a:r>
          </a:p>
          <a:p>
            <a:pPr algn="ctr">
              <a:spcBef>
                <a:spcPts val="0"/>
              </a:spcBef>
            </a:pPr>
            <a:endParaRPr lang="en-US" dirty="0"/>
          </a:p>
        </p:txBody>
      </p:sp>
      <p:sp>
        <p:nvSpPr>
          <p:cNvPr id="29" name="Text Placeholder 28">
            <a:extLst>
              <a:ext uri="{FF2B5EF4-FFF2-40B4-BE49-F238E27FC236}">
                <a16:creationId xmlns:a16="http://schemas.microsoft.com/office/drawing/2014/main" id="{7AAD316B-1705-7B40-BB68-9B40BEBDE3A9}"/>
              </a:ext>
            </a:extLst>
          </p:cNvPr>
          <p:cNvSpPr>
            <a:spLocks noGrp="1"/>
          </p:cNvSpPr>
          <p:nvPr>
            <p:ph type="body" sz="quarter" idx="17"/>
          </p:nvPr>
        </p:nvSpPr>
        <p:spPr/>
        <p:txBody>
          <a:bodyPr/>
          <a:lstStyle/>
          <a:p>
            <a:r>
              <a:rPr lang="en-US" dirty="0">
                <a:latin typeface="Arial" panose="020B0604020202020204" pitchFamily="34" charset="0"/>
                <a:cs typeface="Arial" panose="020B0604020202020204" pitchFamily="34" charset="0"/>
              </a:rPr>
              <a:t>What Is It?</a:t>
            </a:r>
          </a:p>
        </p:txBody>
      </p:sp>
      <p:sp>
        <p:nvSpPr>
          <p:cNvPr id="30" name="Text Placeholder 29">
            <a:extLst>
              <a:ext uri="{FF2B5EF4-FFF2-40B4-BE49-F238E27FC236}">
                <a16:creationId xmlns:a16="http://schemas.microsoft.com/office/drawing/2014/main" id="{75D79CCB-3D69-4E46-ADA1-CF06EF137B20}"/>
              </a:ext>
            </a:extLst>
          </p:cNvPr>
          <p:cNvSpPr>
            <a:spLocks noGrp="1"/>
          </p:cNvSpPr>
          <p:nvPr>
            <p:ph type="body" sz="quarter" idx="18"/>
          </p:nvPr>
        </p:nvSpPr>
        <p:spPr/>
        <p:txBody>
          <a:bodyPr>
            <a:normAutofit fontScale="92500"/>
          </a:bodyPr>
          <a:lstStyle/>
          <a:p>
            <a:r>
              <a:rPr lang="en-US" dirty="0">
                <a:latin typeface="Arial" panose="020B0604020202020204" pitchFamily="34" charset="0"/>
                <a:cs typeface="Arial" panose="020B0604020202020204" pitchFamily="34" charset="0"/>
              </a:rPr>
              <a:t>What I Know About It</a:t>
            </a:r>
          </a:p>
        </p:txBody>
      </p:sp>
      <p:sp>
        <p:nvSpPr>
          <p:cNvPr id="31" name="Text Placeholder 30">
            <a:extLst>
              <a:ext uri="{FF2B5EF4-FFF2-40B4-BE49-F238E27FC236}">
                <a16:creationId xmlns:a16="http://schemas.microsoft.com/office/drawing/2014/main" id="{C4DD05A4-AA78-B54E-B685-BD68D1E814A5}"/>
              </a:ext>
            </a:extLst>
          </p:cNvPr>
          <p:cNvSpPr>
            <a:spLocks noGrp="1"/>
          </p:cNvSpPr>
          <p:nvPr>
            <p:ph type="body" sz="quarter" idx="19"/>
          </p:nvPr>
        </p:nvSpPr>
        <p:spPr/>
        <p:txBody>
          <a:bodyPr/>
          <a:lstStyle/>
          <a:p>
            <a:r>
              <a:rPr lang="en-US" dirty="0">
                <a:latin typeface="Arial" panose="020B0604020202020204" pitchFamily="34" charset="0"/>
                <a:cs typeface="Arial" panose="020B0604020202020204" pitchFamily="34" charset="0"/>
              </a:rPr>
              <a:t>Examples</a:t>
            </a:r>
          </a:p>
        </p:txBody>
      </p:sp>
      <p:sp>
        <p:nvSpPr>
          <p:cNvPr id="32" name="Text Placeholder 31">
            <a:extLst>
              <a:ext uri="{FF2B5EF4-FFF2-40B4-BE49-F238E27FC236}">
                <a16:creationId xmlns:a16="http://schemas.microsoft.com/office/drawing/2014/main" id="{D0D346F9-8730-D841-BDBF-303DB44EDAEC}"/>
              </a:ext>
            </a:extLst>
          </p:cNvPr>
          <p:cNvSpPr>
            <a:spLocks noGrp="1"/>
          </p:cNvSpPr>
          <p:nvPr>
            <p:ph type="body" sz="quarter" idx="20"/>
          </p:nvPr>
        </p:nvSpPr>
        <p:spPr/>
        <p:txBody>
          <a:bodyPr/>
          <a:lstStyle/>
          <a:p>
            <a:r>
              <a:rPr lang="en-US" dirty="0">
                <a:latin typeface="Arial" panose="020B0604020202020204" pitchFamily="34" charset="0"/>
                <a:cs typeface="Arial" panose="020B0604020202020204" pitchFamily="34" charset="0"/>
              </a:rPr>
              <a:t>Examples</a:t>
            </a:r>
          </a:p>
        </p:txBody>
      </p:sp>
      <p:sp>
        <p:nvSpPr>
          <p:cNvPr id="28" name="Text Placeholder 27">
            <a:extLst>
              <a:ext uri="{FF2B5EF4-FFF2-40B4-BE49-F238E27FC236}">
                <a16:creationId xmlns:a16="http://schemas.microsoft.com/office/drawing/2014/main" id="{25875A20-76D7-C04D-9294-B77D4A9F5991}"/>
              </a:ext>
            </a:extLst>
          </p:cNvPr>
          <p:cNvSpPr>
            <a:spLocks noGrp="1"/>
          </p:cNvSpPr>
          <p:nvPr>
            <p:ph type="body" sz="quarter" idx="16"/>
          </p:nvPr>
        </p:nvSpPr>
        <p:spPr/>
        <p:txBody>
          <a:bodyPr/>
          <a:lstStyle/>
          <a:p>
            <a:r>
              <a:rPr lang="en-US" dirty="0"/>
              <a:t>273</a:t>
            </a:r>
          </a:p>
        </p:txBody>
      </p:sp>
    </p:spTree>
    <p:extLst>
      <p:ext uri="{BB962C8B-B14F-4D97-AF65-F5344CB8AC3E}">
        <p14:creationId xmlns:p14="http://schemas.microsoft.com/office/powerpoint/2010/main" val="334749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AF4B217-70F7-ED4D-A422-18884C2A0F71}"/>
              </a:ext>
            </a:extLst>
          </p:cNvPr>
          <p:cNvSpPr>
            <a:spLocks noGrp="1"/>
          </p:cNvSpPr>
          <p:nvPr>
            <p:ph type="body" sz="quarter" idx="12"/>
          </p:nvPr>
        </p:nvSpPr>
        <p:spPr/>
        <p:txBody>
          <a:bodyPr/>
          <a:lstStyle/>
          <a:p>
            <a:r>
              <a:rPr lang="en-US" dirty="0"/>
              <a:t>Practice</a:t>
            </a:r>
          </a:p>
        </p:txBody>
      </p:sp>
      <p:pic>
        <p:nvPicPr>
          <p:cNvPr id="19" name="Picture Placeholder 18" descr="two">
            <a:extLst>
              <a:ext uri="{FF2B5EF4-FFF2-40B4-BE49-F238E27FC236}">
                <a16:creationId xmlns:a16="http://schemas.microsoft.com/office/drawing/2014/main" id="{190E5B76-693F-2247-B30D-C5B56E65EC60}"/>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10" name="Content Placeholder 9">
            <a:extLst>
              <a:ext uri="{FF2B5EF4-FFF2-40B4-BE49-F238E27FC236}">
                <a16:creationId xmlns:a16="http://schemas.microsoft.com/office/drawing/2014/main" id="{A5F2227B-02B5-2241-BF12-EED9FCC7726A}"/>
              </a:ext>
            </a:extLst>
          </p:cNvPr>
          <p:cNvSpPr>
            <a:spLocks noGrp="1"/>
          </p:cNvSpPr>
          <p:nvPr>
            <p:ph sz="quarter" idx="10"/>
          </p:nvPr>
        </p:nvSpPr>
        <p:spPr/>
        <p:txBody>
          <a:bodyPr/>
          <a:lstStyle/>
          <a:p>
            <a:r>
              <a:rPr lang="en-US" dirty="0"/>
              <a:t>Graph the linear equation </a:t>
            </a:r>
            <a:r>
              <a:rPr lang="en-US" i="1" dirty="0"/>
              <a:t>y</a:t>
            </a:r>
            <a:r>
              <a:rPr lang="en-US" dirty="0"/>
              <a:t> = </a:t>
            </a:r>
            <a:r>
              <a:rPr lang="en-US" i="1" dirty="0"/>
              <a:t>x</a:t>
            </a:r>
            <a:r>
              <a:rPr lang="en-US" dirty="0"/>
              <a:t> – 2.</a:t>
            </a:r>
          </a:p>
          <a:p>
            <a:endParaRPr lang="en-US" dirty="0"/>
          </a:p>
        </p:txBody>
      </p:sp>
      <p:pic>
        <p:nvPicPr>
          <p:cNvPr id="21" name="Content Placeholder 20" descr="A coordinate plane. For more information, refer to page 273 in the Student Worktext.">
            <a:extLst>
              <a:ext uri="{FF2B5EF4-FFF2-40B4-BE49-F238E27FC236}">
                <a16:creationId xmlns:a16="http://schemas.microsoft.com/office/drawing/2014/main" id="{B44A5503-68C9-5140-90B3-98C52DE809A7}"/>
              </a:ext>
            </a:extLst>
          </p:cNvPr>
          <p:cNvPicPr>
            <a:picLocks noGrp="1" noChangeAspect="1"/>
          </p:cNvPicPr>
          <p:nvPr>
            <p:ph sz="quarter" idx="16"/>
          </p:nvPr>
        </p:nvPicPr>
        <p:blipFill>
          <a:blip r:embed="rId3"/>
          <a:stretch>
            <a:fillRect/>
          </a:stretch>
        </p:blipFill>
        <p:spPr>
          <a:xfrm>
            <a:off x="5728124" y="996459"/>
            <a:ext cx="2014220" cy="1981200"/>
          </a:xfrm>
        </p:spPr>
      </p:pic>
      <p:sp>
        <p:nvSpPr>
          <p:cNvPr id="14" name="Text Placeholder 13">
            <a:extLst>
              <a:ext uri="{FF2B5EF4-FFF2-40B4-BE49-F238E27FC236}">
                <a16:creationId xmlns:a16="http://schemas.microsoft.com/office/drawing/2014/main" id="{2AF8F0C0-A210-1C4B-991D-97E8AC0AD251}"/>
              </a:ext>
            </a:extLst>
          </p:cNvPr>
          <p:cNvSpPr>
            <a:spLocks noGrp="1"/>
          </p:cNvSpPr>
          <p:nvPr>
            <p:ph type="body" sz="quarter" idx="17"/>
          </p:nvPr>
        </p:nvSpPr>
        <p:spPr/>
        <p:txBody>
          <a:bodyPr/>
          <a:lstStyle/>
          <a:p>
            <a:r>
              <a:rPr lang="en-US" dirty="0"/>
              <a:t>273</a:t>
            </a:r>
          </a:p>
        </p:txBody>
      </p:sp>
    </p:spTree>
    <p:extLst>
      <p:ext uri="{BB962C8B-B14F-4D97-AF65-F5344CB8AC3E}">
        <p14:creationId xmlns:p14="http://schemas.microsoft.com/office/powerpoint/2010/main" val="246662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2C873-842C-994C-BF92-64608A2F76B6}"/>
              </a:ext>
            </a:extLst>
          </p:cNvPr>
          <p:cNvSpPr>
            <a:spLocks noGrp="1"/>
          </p:cNvSpPr>
          <p:nvPr>
            <p:ph type="body" sz="quarter" idx="12"/>
          </p:nvPr>
        </p:nvSpPr>
        <p:spPr/>
        <p:txBody>
          <a:bodyPr/>
          <a:lstStyle/>
          <a:p>
            <a:r>
              <a:rPr lang="en-US" dirty="0"/>
              <a:t>Practice</a:t>
            </a:r>
          </a:p>
        </p:txBody>
      </p:sp>
      <p:pic>
        <p:nvPicPr>
          <p:cNvPr id="11" name="Picture Placeholder 10" descr="three">
            <a:extLst>
              <a:ext uri="{FF2B5EF4-FFF2-40B4-BE49-F238E27FC236}">
                <a16:creationId xmlns:a16="http://schemas.microsoft.com/office/drawing/2014/main" id="{072E1F2A-AFB5-D64E-BB4F-4A5A9F7A02E0}"/>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41A0A681-5572-EE40-9E73-F918DBD060CB}"/>
              </a:ext>
            </a:extLst>
          </p:cNvPr>
          <p:cNvSpPr>
            <a:spLocks noGrp="1"/>
          </p:cNvSpPr>
          <p:nvPr>
            <p:ph sz="quarter" idx="10"/>
          </p:nvPr>
        </p:nvSpPr>
        <p:spPr/>
        <p:txBody>
          <a:bodyPr/>
          <a:lstStyle/>
          <a:p>
            <a:pPr>
              <a:tabLst>
                <a:tab pos="273050" algn="l"/>
              </a:tabLst>
            </a:pPr>
            <a:r>
              <a:rPr lang="en-US" dirty="0"/>
              <a:t>The graph of the system of linear equations below is shown in the coordinate plane.</a:t>
            </a:r>
          </a:p>
          <a:p>
            <a:pPr>
              <a:tabLst>
                <a:tab pos="273050" algn="l"/>
              </a:tabLst>
            </a:pPr>
            <a:endParaRPr lang="en-US" dirty="0"/>
          </a:p>
          <a:p>
            <a:pPr>
              <a:tabLst>
                <a:tab pos="273050" algn="l"/>
              </a:tabLst>
            </a:pPr>
            <a:r>
              <a:rPr lang="en-US" dirty="0"/>
              <a:t>	4</a:t>
            </a:r>
            <a:r>
              <a:rPr lang="en-US" i="1" dirty="0"/>
              <a:t>y</a:t>
            </a:r>
            <a:r>
              <a:rPr lang="en-US" dirty="0"/>
              <a:t> = –3</a:t>
            </a:r>
            <a:r>
              <a:rPr lang="en-US" i="1" dirty="0"/>
              <a:t>x</a:t>
            </a:r>
            <a:r>
              <a:rPr lang="en-US" dirty="0"/>
              <a:t> – 1</a:t>
            </a:r>
          </a:p>
          <a:p>
            <a:pPr>
              <a:tabLst>
                <a:tab pos="273050" algn="l"/>
              </a:tabLst>
            </a:pPr>
            <a:endParaRPr lang="en-US" dirty="0"/>
          </a:p>
          <a:p>
            <a:pPr>
              <a:tabLst>
                <a:tab pos="273050" algn="l"/>
              </a:tabLst>
            </a:pPr>
            <a:r>
              <a:rPr lang="en-US" dirty="0"/>
              <a:t>	2</a:t>
            </a:r>
            <a:r>
              <a:rPr lang="en-US" i="1" dirty="0"/>
              <a:t>y</a:t>
            </a:r>
            <a:r>
              <a:rPr lang="en-US" dirty="0"/>
              <a:t> = </a:t>
            </a:r>
            <a:r>
              <a:rPr lang="en-US" i="1" dirty="0"/>
              <a:t>x</a:t>
            </a:r>
            <a:r>
              <a:rPr lang="en-US" dirty="0"/>
              <a:t> – 13</a:t>
            </a:r>
          </a:p>
          <a:p>
            <a:pPr>
              <a:tabLst>
                <a:tab pos="273050" algn="l"/>
              </a:tabLst>
            </a:pPr>
            <a:endParaRPr lang="en-US" dirty="0"/>
          </a:p>
          <a:p>
            <a:pPr>
              <a:tabLst>
                <a:tab pos="273050" algn="l"/>
              </a:tabLst>
            </a:pPr>
            <a:r>
              <a:rPr lang="en-US" dirty="0"/>
              <a:t>Why is the point (5, –4) a solution to the system?</a:t>
            </a:r>
          </a:p>
          <a:p>
            <a:pPr>
              <a:tabLst>
                <a:tab pos="273050" algn="l"/>
              </a:tabLst>
            </a:pPr>
            <a:endParaRPr lang="en-US" dirty="0"/>
          </a:p>
        </p:txBody>
      </p:sp>
      <p:pic>
        <p:nvPicPr>
          <p:cNvPr id="13" name="Content Placeholder 12" descr="A coordinate plane with a blue and pink line intersecting. For more information, refer to page 274 in the Student Worktext.">
            <a:extLst>
              <a:ext uri="{FF2B5EF4-FFF2-40B4-BE49-F238E27FC236}">
                <a16:creationId xmlns:a16="http://schemas.microsoft.com/office/drawing/2014/main" id="{584F3F72-B866-0C48-8D6C-752B13B7350A}"/>
              </a:ext>
            </a:extLst>
          </p:cNvPr>
          <p:cNvPicPr>
            <a:picLocks noGrp="1" noChangeAspect="1"/>
          </p:cNvPicPr>
          <p:nvPr>
            <p:ph sz="quarter" idx="16"/>
          </p:nvPr>
        </p:nvPicPr>
        <p:blipFill>
          <a:blip r:embed="rId3"/>
          <a:stretch>
            <a:fillRect/>
          </a:stretch>
        </p:blipFill>
        <p:spPr>
          <a:xfrm>
            <a:off x="6795365" y="981978"/>
            <a:ext cx="2014220" cy="1997710"/>
          </a:xfrm>
        </p:spPr>
      </p:pic>
      <p:sp>
        <p:nvSpPr>
          <p:cNvPr id="9" name="Text Placeholder 8">
            <a:extLst>
              <a:ext uri="{FF2B5EF4-FFF2-40B4-BE49-F238E27FC236}">
                <a16:creationId xmlns:a16="http://schemas.microsoft.com/office/drawing/2014/main" id="{DC4D930E-5288-6A4B-83CE-7D7D4EF63A2B}"/>
              </a:ext>
            </a:extLst>
          </p:cNvPr>
          <p:cNvSpPr>
            <a:spLocks noGrp="1"/>
          </p:cNvSpPr>
          <p:nvPr>
            <p:ph type="body" sz="quarter" idx="17"/>
          </p:nvPr>
        </p:nvSpPr>
        <p:spPr/>
        <p:txBody>
          <a:bodyPr/>
          <a:lstStyle/>
          <a:p>
            <a:r>
              <a:rPr lang="en-US" dirty="0"/>
              <a:t>274</a:t>
            </a:r>
          </a:p>
        </p:txBody>
      </p:sp>
    </p:spTree>
    <p:extLst>
      <p:ext uri="{BB962C8B-B14F-4D97-AF65-F5344CB8AC3E}">
        <p14:creationId xmlns:p14="http://schemas.microsoft.com/office/powerpoint/2010/main" val="357475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AA4D4-6429-1E44-AF20-EDE1797282A6}"/>
              </a:ext>
            </a:extLst>
          </p:cNvPr>
          <p:cNvSpPr>
            <a:spLocks noGrp="1"/>
          </p:cNvSpPr>
          <p:nvPr>
            <p:ph type="body" sz="quarter" idx="12"/>
          </p:nvPr>
        </p:nvSpPr>
        <p:spPr/>
        <p:txBody>
          <a:bodyPr/>
          <a:lstStyle/>
          <a:p>
            <a:r>
              <a:rPr lang="en-US" dirty="0"/>
              <a:t>Practice</a:t>
            </a:r>
          </a:p>
        </p:txBody>
      </p:sp>
      <p:pic>
        <p:nvPicPr>
          <p:cNvPr id="11" name="Picture Placeholder 10" descr="four">
            <a:extLst>
              <a:ext uri="{FF2B5EF4-FFF2-40B4-BE49-F238E27FC236}">
                <a16:creationId xmlns:a16="http://schemas.microsoft.com/office/drawing/2014/main" id="{EB1B1673-1982-4349-8AC6-66AB1AEA4D91}"/>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11462BF0-8462-9A4B-AD1F-F5DEB852D796}"/>
              </a:ext>
            </a:extLst>
          </p:cNvPr>
          <p:cNvSpPr>
            <a:spLocks noGrp="1"/>
          </p:cNvSpPr>
          <p:nvPr>
            <p:ph sz="quarter" idx="10"/>
          </p:nvPr>
        </p:nvSpPr>
        <p:spPr/>
        <p:txBody>
          <a:bodyPr/>
          <a:lstStyle/>
          <a:p>
            <a:r>
              <a:rPr lang="en-US" b="1" dirty="0"/>
              <a:t>a. </a:t>
            </a:r>
            <a:r>
              <a:rPr lang="en-US" dirty="0"/>
              <a:t>Graph the following system of equations.</a:t>
            </a:r>
          </a:p>
          <a:p>
            <a:endParaRPr lang="en-US" dirty="0"/>
          </a:p>
          <a:p>
            <a:pPr marL="287338"/>
            <a:r>
              <a:rPr lang="en-US" i="1" dirty="0"/>
              <a:t>y</a:t>
            </a:r>
            <a:r>
              <a:rPr lang="en-US" dirty="0"/>
              <a:t> = –3</a:t>
            </a:r>
            <a:r>
              <a:rPr lang="en-US" i="1" dirty="0"/>
              <a:t>x</a:t>
            </a:r>
          </a:p>
          <a:p>
            <a:pPr marL="287338"/>
            <a:endParaRPr lang="en-US" dirty="0"/>
          </a:p>
          <a:p>
            <a:pPr marL="287338"/>
            <a:r>
              <a:rPr lang="en-US" i="1" dirty="0"/>
              <a:t>y</a:t>
            </a:r>
            <a:r>
              <a:rPr lang="en-US" dirty="0"/>
              <a:t> = </a:t>
            </a:r>
            <a:r>
              <a:rPr lang="en-US" i="1" dirty="0"/>
              <a:t>x</a:t>
            </a:r>
            <a:r>
              <a:rPr lang="en-US" dirty="0"/>
              <a:t> + 4</a:t>
            </a:r>
          </a:p>
          <a:p>
            <a:endParaRPr lang="en-US" dirty="0"/>
          </a:p>
          <a:p>
            <a:pPr marL="285750" indent="-285750"/>
            <a:r>
              <a:rPr lang="en-US" b="1" dirty="0"/>
              <a:t>b. </a:t>
            </a:r>
            <a:r>
              <a:rPr lang="en-US" dirty="0"/>
              <a:t>What does the graph show to be the solution of the system?</a:t>
            </a:r>
          </a:p>
          <a:p>
            <a:endParaRPr lang="en-US" dirty="0"/>
          </a:p>
        </p:txBody>
      </p:sp>
      <p:pic>
        <p:nvPicPr>
          <p:cNvPr id="13" name="Content Placeholder 12" descr="A coordinate plane. For more information, refer to page 274 in the Student Worktext.">
            <a:extLst>
              <a:ext uri="{FF2B5EF4-FFF2-40B4-BE49-F238E27FC236}">
                <a16:creationId xmlns:a16="http://schemas.microsoft.com/office/drawing/2014/main" id="{89299556-F3C6-874E-B0CE-831A31F69602}"/>
              </a:ext>
            </a:extLst>
          </p:cNvPr>
          <p:cNvPicPr>
            <a:picLocks noGrp="1" noChangeAspect="1"/>
          </p:cNvPicPr>
          <p:nvPr>
            <p:ph sz="quarter" idx="16"/>
          </p:nvPr>
        </p:nvPicPr>
        <p:blipFill>
          <a:blip r:embed="rId3"/>
          <a:stretch>
            <a:fillRect/>
          </a:stretch>
        </p:blipFill>
        <p:spPr>
          <a:xfrm>
            <a:off x="6782694" y="994832"/>
            <a:ext cx="2014220" cy="1981200"/>
          </a:xfrm>
        </p:spPr>
      </p:pic>
      <p:sp>
        <p:nvSpPr>
          <p:cNvPr id="9" name="Text Placeholder 8">
            <a:extLst>
              <a:ext uri="{FF2B5EF4-FFF2-40B4-BE49-F238E27FC236}">
                <a16:creationId xmlns:a16="http://schemas.microsoft.com/office/drawing/2014/main" id="{1E1FD74F-89AC-4F4E-A1CE-0CA36F02E533}"/>
              </a:ext>
            </a:extLst>
          </p:cNvPr>
          <p:cNvSpPr>
            <a:spLocks noGrp="1"/>
          </p:cNvSpPr>
          <p:nvPr>
            <p:ph type="body" sz="quarter" idx="17"/>
          </p:nvPr>
        </p:nvSpPr>
        <p:spPr/>
        <p:txBody>
          <a:bodyPr/>
          <a:lstStyle/>
          <a:p>
            <a:r>
              <a:rPr lang="en-US" dirty="0"/>
              <a:t>274</a:t>
            </a:r>
          </a:p>
        </p:txBody>
      </p:sp>
    </p:spTree>
    <p:extLst>
      <p:ext uri="{BB962C8B-B14F-4D97-AF65-F5344CB8AC3E}">
        <p14:creationId xmlns:p14="http://schemas.microsoft.com/office/powerpoint/2010/main" val="96213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A39DF-97AC-484C-80BA-4991E8305EEA}"/>
              </a:ext>
            </a:extLst>
          </p:cNvPr>
          <p:cNvSpPr>
            <a:spLocks noGrp="1"/>
          </p:cNvSpPr>
          <p:nvPr>
            <p:ph type="body" sz="quarter" idx="12"/>
          </p:nvPr>
        </p:nvSpPr>
        <p:spPr/>
        <p:txBody>
          <a:bodyPr/>
          <a:lstStyle/>
          <a:p>
            <a:r>
              <a:rPr lang="en-US" dirty="0"/>
              <a:t>Practice</a:t>
            </a:r>
          </a:p>
        </p:txBody>
      </p:sp>
      <p:pic>
        <p:nvPicPr>
          <p:cNvPr id="11" name="Picture Placeholder 10" descr="five">
            <a:extLst>
              <a:ext uri="{FF2B5EF4-FFF2-40B4-BE49-F238E27FC236}">
                <a16:creationId xmlns:a16="http://schemas.microsoft.com/office/drawing/2014/main" id="{85DC34A8-B5E9-F44B-BE3F-FC55BF1207E8}"/>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462DED97-2067-0745-BC27-0996A1D7D182}"/>
              </a:ext>
            </a:extLst>
          </p:cNvPr>
          <p:cNvSpPr>
            <a:spLocks noGrp="1"/>
          </p:cNvSpPr>
          <p:nvPr>
            <p:ph sz="quarter" idx="10"/>
          </p:nvPr>
        </p:nvSpPr>
        <p:spPr/>
        <p:txBody>
          <a:bodyPr/>
          <a:lstStyle/>
          <a:p>
            <a:r>
              <a:rPr lang="en-US" dirty="0"/>
              <a:t>DeAndre and his sister Asha make origami cranes. Their goal is to complete 1,000 cranes by the end of the summer.</a:t>
            </a:r>
          </a:p>
          <a:p>
            <a:pPr marL="342900" indent="-342900">
              <a:spcBef>
                <a:spcPts val="1000"/>
              </a:spcBef>
              <a:buFont typeface="Arial" panose="020B0604020202020204" pitchFamily="34" charset="0"/>
              <a:buChar char="•"/>
            </a:pPr>
            <a:r>
              <a:rPr lang="en-US" dirty="0"/>
              <a:t>DeAndre already has 30 cranes and makes 5 more each day.</a:t>
            </a:r>
          </a:p>
          <a:p>
            <a:pPr marL="342900" indent="-342900">
              <a:spcBef>
                <a:spcPts val="1000"/>
              </a:spcBef>
              <a:buFont typeface="Arial" panose="020B0604020202020204" pitchFamily="34" charset="0"/>
              <a:buChar char="•"/>
            </a:pPr>
            <a:r>
              <a:rPr lang="en-US" dirty="0"/>
              <a:t>Asha already has 10 cranes and makes 15 more each day.</a:t>
            </a:r>
          </a:p>
          <a:p>
            <a:pPr marL="11113" indent="-11113">
              <a:spcBef>
                <a:spcPts val="1000"/>
              </a:spcBef>
            </a:pPr>
            <a:r>
              <a:rPr lang="en-US" dirty="0"/>
              <a:t>The graph shows how many cranes, </a:t>
            </a:r>
            <a:r>
              <a:rPr lang="en-US" i="1" dirty="0"/>
              <a:t>c</a:t>
            </a:r>
            <a:r>
              <a:rPr lang="en-US" dirty="0"/>
              <a:t>, each person has made after </a:t>
            </a:r>
            <a:r>
              <a:rPr lang="en-US" i="1" dirty="0"/>
              <a:t>d</a:t>
            </a:r>
            <a:r>
              <a:rPr lang="en-US" dirty="0"/>
              <a:t> days.</a:t>
            </a:r>
          </a:p>
        </p:txBody>
      </p:sp>
      <p:pic>
        <p:nvPicPr>
          <p:cNvPr id="13" name="Content Placeholder 12" descr="A graph with the horizontal axis labeled Days and the vertical axis labeled Cranes. For more information, refer to page 274 in the Student Worktext.">
            <a:extLst>
              <a:ext uri="{FF2B5EF4-FFF2-40B4-BE49-F238E27FC236}">
                <a16:creationId xmlns:a16="http://schemas.microsoft.com/office/drawing/2014/main" id="{B755B88A-EA5F-8D46-B7F1-C111E2AECEC7}"/>
              </a:ext>
            </a:extLst>
          </p:cNvPr>
          <p:cNvPicPr>
            <a:picLocks noGrp="1" noChangeAspect="1"/>
          </p:cNvPicPr>
          <p:nvPr>
            <p:ph sz="quarter" idx="16"/>
          </p:nvPr>
        </p:nvPicPr>
        <p:blipFill>
          <a:blip r:embed="rId3"/>
          <a:stretch>
            <a:fillRect/>
          </a:stretch>
        </p:blipFill>
        <p:spPr>
          <a:xfrm>
            <a:off x="6778416" y="970895"/>
            <a:ext cx="2014220" cy="2360930"/>
          </a:xfrm>
        </p:spPr>
      </p:pic>
      <p:sp>
        <p:nvSpPr>
          <p:cNvPr id="7" name="Content Placeholder 5">
            <a:extLst>
              <a:ext uri="{FF2B5EF4-FFF2-40B4-BE49-F238E27FC236}">
                <a16:creationId xmlns:a16="http://schemas.microsoft.com/office/drawing/2014/main" id="{ED8E9FF3-2ACA-0440-960C-2B12831CA547}"/>
              </a:ext>
            </a:extLst>
          </p:cNvPr>
          <p:cNvSpPr>
            <a:spLocks noGrp="1"/>
          </p:cNvSpPr>
          <p:nvPr>
            <p:ph sz="quarter" idx="18"/>
          </p:nvPr>
        </p:nvSpPr>
        <p:spPr>
          <a:xfrm>
            <a:off x="673963" y="4321266"/>
            <a:ext cx="5486400" cy="914400"/>
          </a:xfrm>
        </p:spPr>
        <p:txBody>
          <a:bodyPr>
            <a:noAutofit/>
          </a:bodyPr>
          <a:lstStyle/>
          <a:p>
            <a:pPr marL="292100" indent="-292100">
              <a:spcBef>
                <a:spcPts val="1000"/>
              </a:spcBef>
            </a:pPr>
            <a:r>
              <a:rPr lang="en-US" b="1" dirty="0"/>
              <a:t>a. </a:t>
            </a:r>
            <a:r>
              <a:rPr lang="en-US" dirty="0"/>
              <a:t>What does the graph show to be the solution of the system?</a:t>
            </a:r>
          </a:p>
          <a:p>
            <a:endParaRPr lang="en-US" dirty="0"/>
          </a:p>
          <a:p>
            <a:pPr marL="292100" indent="-292100"/>
            <a:r>
              <a:rPr lang="en-US" b="1" dirty="0"/>
              <a:t>b. </a:t>
            </a:r>
            <a:r>
              <a:rPr lang="en-US" dirty="0"/>
              <a:t>What does the solution mean in this context?</a:t>
            </a:r>
          </a:p>
        </p:txBody>
      </p:sp>
      <p:sp>
        <p:nvSpPr>
          <p:cNvPr id="9" name="Text Placeholder 8">
            <a:extLst>
              <a:ext uri="{FF2B5EF4-FFF2-40B4-BE49-F238E27FC236}">
                <a16:creationId xmlns:a16="http://schemas.microsoft.com/office/drawing/2014/main" id="{C3EFA6EA-5F8B-F941-B1D9-417F9EAFFF0F}"/>
              </a:ext>
            </a:extLst>
          </p:cNvPr>
          <p:cNvSpPr>
            <a:spLocks noGrp="1"/>
          </p:cNvSpPr>
          <p:nvPr>
            <p:ph type="body" sz="quarter" idx="17"/>
          </p:nvPr>
        </p:nvSpPr>
        <p:spPr/>
        <p:txBody>
          <a:bodyPr/>
          <a:lstStyle/>
          <a:p>
            <a:r>
              <a:rPr lang="en-US" dirty="0"/>
              <a:t>274</a:t>
            </a:r>
          </a:p>
        </p:txBody>
      </p:sp>
    </p:spTree>
    <p:extLst>
      <p:ext uri="{BB962C8B-B14F-4D97-AF65-F5344CB8AC3E}">
        <p14:creationId xmlns:p14="http://schemas.microsoft.com/office/powerpoint/2010/main" val="224408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BC446511-2033-CAA3-43E0-556933E0D1BB}"/>
              </a:ext>
            </a:extLst>
          </p:cNvPr>
          <p:cNvSpPr>
            <a:spLocks noGrp="1"/>
          </p:cNvSpPr>
          <p:nvPr>
            <p:ph type="body" sz="quarter" idx="10"/>
          </p:nvPr>
        </p:nvSpPr>
        <p:spPr>
          <a:prstGeom prst="rect">
            <a:avLst/>
          </a:prstGeom>
        </p:spPr>
        <p:txBody>
          <a:bodyPr/>
          <a:lstStyle/>
          <a:p>
            <a:r>
              <a:rPr lang="en-US" dirty="0"/>
              <a:t>Take a moment to think on your own.</a:t>
            </a:r>
          </a:p>
        </p:txBody>
      </p:sp>
    </p:spTree>
    <p:extLst>
      <p:ext uri="{BB962C8B-B14F-4D97-AF65-F5344CB8AC3E}">
        <p14:creationId xmlns:p14="http://schemas.microsoft.com/office/powerpoint/2010/main" val="221673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E3E2B8BE-BBD7-83FA-B98A-A4B3C590CB13}"/>
              </a:ext>
            </a:extLst>
          </p:cNvPr>
          <p:cNvSpPr>
            <a:spLocks noGrp="1"/>
          </p:cNvSpPr>
          <p:nvPr>
            <p:ph type="body" sz="quarter" idx="10"/>
          </p:nvPr>
        </p:nvSpPr>
        <p:spPr>
          <a:xfrm>
            <a:off x="3008376" y="2423160"/>
            <a:ext cx="4591637" cy="1497012"/>
          </a:xfrm>
          <a:prstGeom prst="rect">
            <a:avLst/>
          </a:prstGeom>
        </p:spPr>
        <p:txBody>
          <a:bodyPr/>
          <a:lstStyle/>
          <a:p>
            <a:r>
              <a:rPr lang="en-US" dirty="0"/>
              <a:t>Turn and talk with your partner about . . .</a:t>
            </a:r>
          </a:p>
        </p:txBody>
      </p:sp>
    </p:spTree>
    <p:extLst>
      <p:ext uri="{BB962C8B-B14F-4D97-AF65-F5344CB8AC3E}">
        <p14:creationId xmlns:p14="http://schemas.microsoft.com/office/powerpoint/2010/main" val="425856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F36F391-CACD-4A4F-9BC8-E0275BE182B4}"/>
              </a:ext>
            </a:extLst>
          </p:cNvPr>
          <p:cNvSpPr>
            <a:spLocks noGrp="1"/>
          </p:cNvSpPr>
          <p:nvPr>
            <p:ph type="body" sz="quarter" idx="12"/>
          </p:nvPr>
        </p:nvSpPr>
        <p:spPr/>
        <p:txBody>
          <a:bodyPr/>
          <a:lstStyle/>
          <a:p>
            <a:r>
              <a:rPr lang="en-US" dirty="0"/>
              <a:t>Start</a:t>
            </a:r>
          </a:p>
        </p:txBody>
      </p:sp>
      <p:sp>
        <p:nvSpPr>
          <p:cNvPr id="14" name="Text Placeholder 13">
            <a:extLst>
              <a:ext uri="{FF2B5EF4-FFF2-40B4-BE49-F238E27FC236}">
                <a16:creationId xmlns:a16="http://schemas.microsoft.com/office/drawing/2014/main" id="{63410C2B-785B-054A-8CF5-472BF687B988}"/>
              </a:ext>
            </a:extLst>
          </p:cNvPr>
          <p:cNvSpPr>
            <a:spLocks noGrp="1"/>
          </p:cNvSpPr>
          <p:nvPr>
            <p:ph type="body" sz="quarter" idx="11"/>
          </p:nvPr>
        </p:nvSpPr>
        <p:spPr/>
        <p:txBody>
          <a:bodyPr/>
          <a:lstStyle/>
          <a:p>
            <a:r>
              <a:rPr lang="en-US" dirty="0"/>
              <a:t>Same and Different</a:t>
            </a:r>
          </a:p>
          <a:p>
            <a:endParaRPr lang="en-US" dirty="0"/>
          </a:p>
        </p:txBody>
      </p:sp>
      <p:pic>
        <p:nvPicPr>
          <p:cNvPr id="15" name="Content Placeholder 14" descr="Ask your teacher for assistance.">
            <a:extLst>
              <a:ext uri="{FF2B5EF4-FFF2-40B4-BE49-F238E27FC236}">
                <a16:creationId xmlns:a16="http://schemas.microsoft.com/office/drawing/2014/main" id="{4B3BB216-98AD-AA4C-AE3D-38340CE966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3822" y="2484760"/>
            <a:ext cx="2856357" cy="2895219"/>
          </a:xfrm>
          <a:prstGeom prst="rect">
            <a:avLst/>
          </a:prstGeom>
        </p:spPr>
      </p:pic>
    </p:spTree>
    <p:extLst>
      <p:ext uri="{BB962C8B-B14F-4D97-AF65-F5344CB8AC3E}">
        <p14:creationId xmlns:p14="http://schemas.microsoft.com/office/powerpoint/2010/main" val="290661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26C468F0-1775-F5FA-A501-053584BD7029}"/>
              </a:ext>
            </a:extLst>
          </p:cNvPr>
          <p:cNvSpPr>
            <a:spLocks noGrp="1"/>
          </p:cNvSpPr>
          <p:nvPr>
            <p:ph type="body" sz="quarter" idx="10"/>
          </p:nvPr>
        </p:nvSpPr>
        <p:spPr>
          <a:xfrm>
            <a:off x="3008376" y="2423160"/>
            <a:ext cx="4696568" cy="1497012"/>
          </a:xfrm>
          <a:prstGeom prst="rect">
            <a:avLst/>
          </a:prstGeom>
        </p:spPr>
        <p:txBody>
          <a:bodyPr/>
          <a:lstStyle/>
          <a:p>
            <a:r>
              <a:rPr lang="en-US" sz="2800" dirty="0">
                <a:solidFill>
                  <a:srgbClr val="0084CA"/>
                </a:solidFill>
              </a:rPr>
              <a:t>REPEAT</a:t>
            </a:r>
          </a:p>
          <a:p>
            <a:r>
              <a:rPr lang="en-US" sz="2800" dirty="0"/>
              <a:t>Restate the idea to give everyone a chance to hear it, or hear it again.</a:t>
            </a:r>
          </a:p>
        </p:txBody>
      </p:sp>
    </p:spTree>
    <p:extLst>
      <p:ext uri="{BB962C8B-B14F-4D97-AF65-F5344CB8AC3E}">
        <p14:creationId xmlns:p14="http://schemas.microsoft.com/office/powerpoint/2010/main" val="351789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BDC691AB-829D-C18A-544D-51EE7CE15496}"/>
              </a:ext>
            </a:extLst>
          </p:cNvPr>
          <p:cNvSpPr>
            <a:spLocks noGrp="1"/>
          </p:cNvSpPr>
          <p:nvPr>
            <p:ph type="body" sz="quarter" idx="10"/>
          </p:nvPr>
        </p:nvSpPr>
        <p:spPr>
          <a:prstGeom prst="rect">
            <a:avLst/>
          </a:prstGeom>
        </p:spPr>
        <p:txBody>
          <a:bodyPr/>
          <a:lstStyle/>
          <a:p>
            <a:r>
              <a:rPr lang="en-US" sz="2800" dirty="0">
                <a:solidFill>
                  <a:srgbClr val="0084CA"/>
                </a:solidFill>
              </a:rPr>
              <a:t>REPHRASE</a:t>
            </a:r>
          </a:p>
          <a:p>
            <a:r>
              <a:rPr lang="en-US" sz="2800" dirty="0"/>
              <a:t>Restate the idea in your own words.</a:t>
            </a:r>
          </a:p>
        </p:txBody>
      </p:sp>
    </p:spTree>
    <p:extLst>
      <p:ext uri="{BB962C8B-B14F-4D97-AF65-F5344CB8AC3E}">
        <p14:creationId xmlns:p14="http://schemas.microsoft.com/office/powerpoint/2010/main" val="3089016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D98A373E-CDA0-77A6-3085-AFA505498C27}"/>
              </a:ext>
            </a:extLst>
          </p:cNvPr>
          <p:cNvSpPr>
            <a:spLocks noGrp="1"/>
          </p:cNvSpPr>
          <p:nvPr>
            <p:ph type="body" sz="quarter" idx="10"/>
          </p:nvPr>
        </p:nvSpPr>
        <p:spPr>
          <a:xfrm>
            <a:off x="3008376" y="2423160"/>
            <a:ext cx="5970732" cy="1497012"/>
          </a:xfrm>
          <a:prstGeom prst="rect">
            <a:avLst/>
          </a:prstGeom>
        </p:spPr>
        <p:txBody>
          <a:bodyPr/>
          <a:lstStyle/>
          <a:p>
            <a:r>
              <a:rPr lang="en-US" sz="2800" dirty="0">
                <a:solidFill>
                  <a:srgbClr val="0084CA"/>
                </a:solidFill>
              </a:rPr>
              <a:t>REWORD</a:t>
            </a:r>
          </a:p>
          <a:p>
            <a:r>
              <a:rPr lang="en-US" sz="2800" dirty="0"/>
              <a:t>Restate the idea using academic or mathematical language.</a:t>
            </a:r>
          </a:p>
        </p:txBody>
      </p:sp>
    </p:spTree>
    <p:extLst>
      <p:ext uri="{BB962C8B-B14F-4D97-AF65-F5344CB8AC3E}">
        <p14:creationId xmlns:p14="http://schemas.microsoft.com/office/powerpoint/2010/main" val="2163965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2A3303C8-AD38-AC00-02CC-48D5BC09C7CA}"/>
              </a:ext>
            </a:extLst>
          </p:cNvPr>
          <p:cNvSpPr>
            <a:spLocks noGrp="1"/>
          </p:cNvSpPr>
          <p:nvPr>
            <p:ph type="body" sz="quarter" idx="10"/>
          </p:nvPr>
        </p:nvSpPr>
        <p:spPr>
          <a:xfrm>
            <a:off x="2963406" y="585883"/>
            <a:ext cx="5026351" cy="1497012"/>
          </a:xfrm>
          <a:prstGeom prst="rect">
            <a:avLst/>
          </a:prstGeom>
        </p:spPr>
        <p:txBody>
          <a:bodyPr/>
          <a:lstStyle/>
          <a:p>
            <a:r>
              <a:rPr lang="en-US" sz="2800" dirty="0">
                <a:solidFill>
                  <a:srgbClr val="0084CA"/>
                </a:solidFill>
              </a:rPr>
              <a:t>RECORD</a:t>
            </a:r>
          </a:p>
          <a:p>
            <a:r>
              <a:rPr lang="en-US" sz="2800" dirty="0"/>
              <a:t>Record ideas using words, numbers or pictures.</a:t>
            </a:r>
          </a:p>
        </p:txBody>
      </p:sp>
    </p:spTree>
    <p:extLst>
      <p:ext uri="{BB962C8B-B14F-4D97-AF65-F5344CB8AC3E}">
        <p14:creationId xmlns:p14="http://schemas.microsoft.com/office/powerpoint/2010/main" val="1767928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2139DD38-E842-3BB4-932C-98A2CCD5DEDC}"/>
              </a:ext>
            </a:extLst>
          </p:cNvPr>
          <p:cNvSpPr>
            <a:spLocks noGrp="1"/>
          </p:cNvSpPr>
          <p:nvPr>
            <p:ph type="body" sz="quarter" idx="10"/>
          </p:nvPr>
        </p:nvSpPr>
        <p:spPr>
          <a:xfrm>
            <a:off x="3008376" y="2423160"/>
            <a:ext cx="6015703" cy="1497012"/>
          </a:xfrm>
          <a:prstGeom prst="rect">
            <a:avLst/>
          </a:prstGeom>
        </p:spPr>
        <p:txBody>
          <a:bodyPr anchor="ctr"/>
          <a:lstStyle/>
          <a:p>
            <a:pPr marL="0" indent="0">
              <a:buNone/>
            </a:pPr>
            <a:r>
              <a:rPr lang="en-US" sz="2400" b="1" dirty="0">
                <a:solidFill>
                  <a:srgbClr val="45B663"/>
                </a:solidFill>
              </a:rPr>
              <a:t>THREE READS</a:t>
            </a:r>
          </a:p>
          <a:p>
            <a:pPr marL="342900" indent="-342900">
              <a:buFont typeface="Arial" panose="020B0604020202020204" pitchFamily="34" charset="0"/>
              <a:buChar char="•"/>
            </a:pPr>
            <a:r>
              <a:rPr lang="en-US" sz="2400" b="1" dirty="0"/>
              <a:t>Read 1: </a:t>
            </a:r>
            <a:r>
              <a:rPr lang="en-US" sz="2400" b="0" dirty="0"/>
              <a:t>What is the problem about?</a:t>
            </a:r>
          </a:p>
          <a:p>
            <a:pPr marL="342900" indent="-342900">
              <a:buFont typeface="Arial" panose="020B0604020202020204" pitchFamily="34" charset="0"/>
              <a:buChar char="•"/>
            </a:pPr>
            <a:r>
              <a:rPr lang="en-US" sz="2400" b="1" dirty="0"/>
              <a:t>Read 2: </a:t>
            </a:r>
            <a:r>
              <a:rPr lang="en-US" sz="2400" b="0" dirty="0"/>
              <a:t>What are you trying to find out?</a:t>
            </a:r>
          </a:p>
          <a:p>
            <a:pPr marL="342900" indent="-342900">
              <a:buFont typeface="Arial" panose="020B0604020202020204" pitchFamily="34" charset="0"/>
              <a:buChar char="•"/>
            </a:pPr>
            <a:r>
              <a:rPr lang="en-US" sz="2400" b="1" dirty="0"/>
              <a:t>Read 3: </a:t>
            </a:r>
            <a:r>
              <a:rPr lang="en-US" sz="2400" b="0" dirty="0"/>
              <a:t>What information is important?</a:t>
            </a:r>
          </a:p>
        </p:txBody>
      </p:sp>
    </p:spTree>
    <p:extLst>
      <p:ext uri="{BB962C8B-B14F-4D97-AF65-F5344CB8AC3E}">
        <p14:creationId xmlns:p14="http://schemas.microsoft.com/office/powerpoint/2010/main" val="714338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AF2710CE-38C7-5537-4CE1-196851860458}"/>
              </a:ext>
            </a:extLst>
          </p:cNvPr>
          <p:cNvSpPr>
            <a:spLocks noGrp="1"/>
          </p:cNvSpPr>
          <p:nvPr>
            <p:ph type="body" sz="quarter" idx="10"/>
          </p:nvPr>
        </p:nvSpPr>
        <p:spPr>
          <a:xfrm>
            <a:off x="3008376" y="2423160"/>
            <a:ext cx="5925762" cy="1497012"/>
          </a:xfrm>
          <a:prstGeom prst="rect">
            <a:avLst/>
          </a:prstGeom>
        </p:spPr>
        <p:txBody>
          <a:bodyPr anchor="ctr"/>
          <a:lstStyle/>
          <a:p>
            <a:pPr marL="0" indent="0">
              <a:buNone/>
            </a:pPr>
            <a:r>
              <a:rPr lang="en-US" sz="2400" b="1" dirty="0">
                <a:solidFill>
                  <a:srgbClr val="45B663"/>
                </a:solidFill>
              </a:rPr>
              <a:t>CO-CRAFT QUESTIONS</a:t>
            </a:r>
          </a:p>
          <a:p>
            <a:pPr marL="342900" indent="-342900">
              <a:buFont typeface="Arial" panose="020B0604020202020204" pitchFamily="34" charset="0"/>
              <a:buChar char="•"/>
            </a:pPr>
            <a:r>
              <a:rPr lang="en-US" sz="2400" b="0" dirty="0"/>
              <a:t>What is the problem about?</a:t>
            </a:r>
          </a:p>
          <a:p>
            <a:pPr marL="342900" indent="-342900">
              <a:buFont typeface="Arial" panose="020B0604020202020204" pitchFamily="34" charset="0"/>
              <a:buChar char="•"/>
            </a:pPr>
            <a:r>
              <a:rPr lang="en-US" sz="2400" b="0" dirty="0"/>
              <a:t>What questions can you ask that</a:t>
            </a:r>
            <a:br>
              <a:rPr lang="en-US" sz="2400" b="0" dirty="0"/>
            </a:br>
            <a:r>
              <a:rPr lang="en-US" sz="2400" b="0" dirty="0"/>
              <a:t>mathematics can answer?</a:t>
            </a:r>
          </a:p>
        </p:txBody>
      </p:sp>
    </p:spTree>
    <p:extLst>
      <p:ext uri="{BB962C8B-B14F-4D97-AF65-F5344CB8AC3E}">
        <p14:creationId xmlns:p14="http://schemas.microsoft.com/office/powerpoint/2010/main" val="26605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3E6CA520-1CE0-6093-7720-D2BC8AA0056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202316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E061AD95-8524-2D62-CEB8-BC6C6CD2C3BB}"/>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51093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F9785-9AA3-9296-E50D-AE0E1723E554}"/>
              </a:ext>
            </a:extLst>
          </p:cNvPr>
          <p:cNvSpPr>
            <a:spLocks noGrp="1"/>
          </p:cNvSpPr>
          <p:nvPr>
            <p:ph type="body" sz="quarter" idx="12"/>
          </p:nvPr>
        </p:nvSpPr>
        <p:spPr/>
        <p:txBody>
          <a:bodyPr/>
          <a:lstStyle/>
          <a:p>
            <a:r>
              <a:rPr lang="en-US" dirty="0"/>
              <a:t>Pose the Question</a:t>
            </a:r>
          </a:p>
        </p:txBody>
      </p:sp>
      <p:sp>
        <p:nvSpPr>
          <p:cNvPr id="3" name="Text Placeholder 2">
            <a:extLst>
              <a:ext uri="{FF2B5EF4-FFF2-40B4-BE49-F238E27FC236}">
                <a16:creationId xmlns:a16="http://schemas.microsoft.com/office/drawing/2014/main" id="{84D70A17-7D5E-CE36-6D81-74A9545D64EE}"/>
              </a:ext>
            </a:extLst>
          </p:cNvPr>
          <p:cNvSpPr>
            <a:spLocks noGrp="1"/>
          </p:cNvSpPr>
          <p:nvPr>
            <p:ph type="body" sz="quarter" idx="20"/>
          </p:nvPr>
        </p:nvSpPr>
        <p:spPr/>
        <p:txBody>
          <a:bodyPr/>
          <a:lstStyle/>
          <a:p>
            <a:r>
              <a:rPr lang="en-US" dirty="0"/>
              <a:t>UNDERSTAND: </a:t>
            </a:r>
            <a:r>
              <a:rPr lang="en-US" b="0" dirty="0"/>
              <a:t>What does it mean to</a:t>
            </a:r>
          </a:p>
          <a:p>
            <a:r>
              <a:rPr lang="en-US" b="0" dirty="0"/>
              <a:t>solve a system of linear equations?</a:t>
            </a:r>
          </a:p>
        </p:txBody>
      </p:sp>
      <p:pic>
        <p:nvPicPr>
          <p:cNvPr id="6" name="Picture 5">
            <a:extLst>
              <a:ext uri="{FF2B5EF4-FFF2-40B4-BE49-F238E27FC236}">
                <a16:creationId xmlns:a16="http://schemas.microsoft.com/office/drawing/2014/main" id="{7362F3EC-F0D9-7B4C-90C5-95D252B334E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6189" y="2008185"/>
            <a:ext cx="584200" cy="584200"/>
          </a:xfrm>
          <a:prstGeom prst="rect">
            <a:avLst/>
          </a:prstGeom>
        </p:spPr>
      </p:pic>
      <p:sp>
        <p:nvSpPr>
          <p:cNvPr id="4" name="Text Placeholder 3">
            <a:extLst>
              <a:ext uri="{FF2B5EF4-FFF2-40B4-BE49-F238E27FC236}">
                <a16:creationId xmlns:a16="http://schemas.microsoft.com/office/drawing/2014/main" id="{7690C241-CA1F-498F-7701-39C06EE90ECE}"/>
              </a:ext>
            </a:extLst>
          </p:cNvPr>
          <p:cNvSpPr>
            <a:spLocks noGrp="1"/>
          </p:cNvSpPr>
          <p:nvPr>
            <p:ph type="body" sz="quarter" idx="19"/>
          </p:nvPr>
        </p:nvSpPr>
        <p:spPr/>
        <p:txBody>
          <a:bodyPr/>
          <a:lstStyle/>
          <a:p>
            <a:r>
              <a:rPr lang="en-US" dirty="0"/>
              <a:t>271</a:t>
            </a:r>
          </a:p>
        </p:txBody>
      </p:sp>
    </p:spTree>
    <p:extLst>
      <p:ext uri="{BB962C8B-B14F-4D97-AF65-F5344CB8AC3E}">
        <p14:creationId xmlns:p14="http://schemas.microsoft.com/office/powerpoint/2010/main" val="1375801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8183E6-98AB-B84C-A821-BFC30A9DFE01}"/>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CONNECT TO CULTURE  </a:t>
            </a:r>
            <a:r>
              <a:rPr lang="en-US" sz="1800" dirty="0">
                <a:latin typeface="Arial" panose="020B0604020202020204" pitchFamily="34" charset="0"/>
                <a:cs typeface="Arial" panose="020B0604020202020204" pitchFamily="34" charset="0"/>
              </a:rPr>
              <a:t>Optional</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247F9AA-8F6D-9743-9FD1-89DDE3193C8A}"/>
              </a:ext>
            </a:extLst>
          </p:cNvPr>
          <p:cNvSpPr>
            <a:spLocks noGrp="1"/>
          </p:cNvSpPr>
          <p:nvPr>
            <p:ph sz="quarter" idx="11"/>
          </p:nvPr>
        </p:nvSpPr>
        <p:spPr>
          <a:xfrm>
            <a:off x="371475" y="750151"/>
            <a:ext cx="5486400" cy="1606732"/>
          </a:xfrm>
        </p:spPr>
        <p:txBody>
          <a:bodyPr/>
          <a:lstStyle/>
          <a:p>
            <a:r>
              <a:rPr lang="en-US" sz="2600" dirty="0"/>
              <a:t>Schools and libraries often have reading contests to encourage students to improve their reading skills as they explore different types of books. In these contests, students record how many pages or how many books they have read.</a:t>
            </a:r>
          </a:p>
          <a:p>
            <a:endParaRPr lang="en-US" sz="2600" dirty="0"/>
          </a:p>
          <a:p>
            <a:endParaRPr lang="en-US" sz="2600" dirty="0"/>
          </a:p>
          <a:p>
            <a:pPr marL="457200" indent="-457200">
              <a:buFont typeface="Arial" panose="020B0604020202020204" pitchFamily="34" charset="0"/>
              <a:buChar char="•"/>
            </a:pPr>
            <a:r>
              <a:rPr lang="en-US" sz="2600" dirty="0"/>
              <a:t>What was the best thing you discovered about reading when you participated in a reading contest?</a:t>
            </a:r>
          </a:p>
          <a:p>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013722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B554F7A-4AD2-D640-A9D5-44841C272718}"/>
              </a:ext>
            </a:extLst>
          </p:cNvPr>
          <p:cNvSpPr>
            <a:spLocks noGrp="1"/>
          </p:cNvSpPr>
          <p:nvPr>
            <p:ph type="body" sz="quarter" idx="20"/>
          </p:nvPr>
        </p:nvSpPr>
        <p:spPr/>
        <p:txBody>
          <a:bodyPr/>
          <a:lstStyle/>
          <a:p>
            <a:r>
              <a:rPr lang="en-US" dirty="0"/>
              <a:t>Model It</a:t>
            </a:r>
          </a:p>
          <a:p>
            <a:endParaRPr lang="en-US" dirty="0"/>
          </a:p>
        </p:txBody>
      </p:sp>
      <p:pic>
        <p:nvPicPr>
          <p:cNvPr id="13" name="Picture Placeholder 12" descr="one">
            <a:extLst>
              <a:ext uri="{FF2B5EF4-FFF2-40B4-BE49-F238E27FC236}">
                <a16:creationId xmlns:a16="http://schemas.microsoft.com/office/drawing/2014/main" id="{E5472369-1CCA-BA4E-9A7A-1F079700EFB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9BA93D8A-1087-D14B-BC6F-5D223460BC70}"/>
              </a:ext>
            </a:extLst>
          </p:cNvPr>
          <p:cNvSpPr>
            <a:spLocks noGrp="1"/>
          </p:cNvSpPr>
          <p:nvPr>
            <p:ph sz="quarter" idx="10"/>
          </p:nvPr>
        </p:nvSpPr>
        <p:spPr/>
        <p:txBody>
          <a:bodyPr/>
          <a:lstStyle/>
          <a:p>
            <a:r>
              <a:rPr lang="en-US" dirty="0"/>
              <a:t>Elias reads 15 pages of a book in braille each day. The graph of </a:t>
            </a:r>
            <a:r>
              <a:rPr lang="en-US" i="1" dirty="0"/>
              <a:t>p</a:t>
            </a:r>
            <a:r>
              <a:rPr lang="en-US" dirty="0"/>
              <a:t> = 15</a:t>
            </a:r>
            <a:r>
              <a:rPr lang="en-US" i="1" dirty="0"/>
              <a:t>d</a:t>
            </a:r>
            <a:r>
              <a:rPr lang="en-US" dirty="0"/>
              <a:t> shows how many pages, </a:t>
            </a:r>
            <a:r>
              <a:rPr lang="en-US" i="1" dirty="0"/>
              <a:t>p</a:t>
            </a:r>
            <a:r>
              <a:rPr lang="en-US" dirty="0"/>
              <a:t>, Elias reads in </a:t>
            </a:r>
            <a:r>
              <a:rPr lang="en-US" i="1" dirty="0"/>
              <a:t>d</a:t>
            </a:r>
            <a:r>
              <a:rPr lang="en-US" dirty="0"/>
              <a:t> days.</a:t>
            </a:r>
          </a:p>
        </p:txBody>
      </p:sp>
      <p:pic>
        <p:nvPicPr>
          <p:cNvPr id="14" name="Content Placeholder 12" descr="A graph with the horizontal axis labeled Days and the vertical axis labeled Pages. For more information, refer to page 271 in the Student Worktext.">
            <a:extLst>
              <a:ext uri="{FF2B5EF4-FFF2-40B4-BE49-F238E27FC236}">
                <a16:creationId xmlns:a16="http://schemas.microsoft.com/office/drawing/2014/main" id="{CE843438-54F8-EB4C-9440-6B6E6E1F27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9890" y="522790"/>
            <a:ext cx="2280285" cy="3064510"/>
          </a:xfrm>
          <a:prstGeom prst="rect">
            <a:avLst/>
          </a:prstGeom>
        </p:spPr>
      </p:pic>
      <p:sp>
        <p:nvSpPr>
          <p:cNvPr id="9" name="Content Placeholder 5">
            <a:extLst>
              <a:ext uri="{FF2B5EF4-FFF2-40B4-BE49-F238E27FC236}">
                <a16:creationId xmlns:a16="http://schemas.microsoft.com/office/drawing/2014/main" id="{2FC0FBDA-7D0D-B84E-B3C4-4A40DCC80223}"/>
              </a:ext>
            </a:extLst>
          </p:cNvPr>
          <p:cNvSpPr txBox="1">
            <a:spLocks/>
          </p:cNvSpPr>
          <p:nvPr/>
        </p:nvSpPr>
        <p:spPr>
          <a:xfrm>
            <a:off x="665497" y="1664664"/>
            <a:ext cx="5486400" cy="914400"/>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b="1" dirty="0"/>
              <a:t>a. </a:t>
            </a:r>
            <a:r>
              <a:rPr lang="en-US" dirty="0"/>
              <a:t>Before Elias starts reading, Jaime has already read 20 pages of the same book in braille. Jaime then reads 10 pages each day. The equation </a:t>
            </a:r>
            <a:r>
              <a:rPr lang="en-US" i="1" dirty="0"/>
              <a:t>p</a:t>
            </a:r>
            <a:r>
              <a:rPr lang="en-US" dirty="0"/>
              <a:t> = 10</a:t>
            </a:r>
            <a:r>
              <a:rPr lang="en-US" i="1" dirty="0"/>
              <a:t>d</a:t>
            </a:r>
            <a:r>
              <a:rPr lang="en-US" dirty="0"/>
              <a:t> + 20 tells how many pages, </a:t>
            </a:r>
            <a:r>
              <a:rPr lang="en-US" i="1" dirty="0"/>
              <a:t>p</a:t>
            </a:r>
            <a:r>
              <a:rPr lang="en-US" dirty="0"/>
              <a:t>, Jaime has read since Elias started reading. Graph Jaime’s equation in the same coordinate plane as Elias’s graph. What point is on both lines?</a:t>
            </a:r>
          </a:p>
          <a:p>
            <a:pPr marL="285750" indent="-285750"/>
            <a:endParaRPr lang="en-US" b="1" dirty="0"/>
          </a:p>
          <a:p>
            <a:pPr marL="285750" indent="-285750"/>
            <a:r>
              <a:rPr lang="en-US" b="1" dirty="0"/>
              <a:t>b. </a:t>
            </a:r>
            <a:r>
              <a:rPr lang="en-US" dirty="0"/>
              <a:t>On what day have both Elias and Jaime read the same number of pages? How many pages have they read on that day? Use your answer to problem 1a to explain.</a:t>
            </a:r>
          </a:p>
        </p:txBody>
      </p:sp>
      <p:pic>
        <p:nvPicPr>
          <p:cNvPr id="18" name="Picture 17">
            <a:extLst>
              <a:ext uri="{FF2B5EF4-FFF2-40B4-BE49-F238E27FC236}">
                <a16:creationId xmlns:a16="http://schemas.microsoft.com/office/drawing/2014/main" id="{92EAFF84-AFF1-D149-9BFD-E34DEAF94AC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80811" y="6007608"/>
            <a:ext cx="495300" cy="457200"/>
          </a:xfrm>
          <a:prstGeom prst="rect">
            <a:avLst/>
          </a:prstGeom>
        </p:spPr>
      </p:pic>
      <p:pic>
        <p:nvPicPr>
          <p:cNvPr id="17" name="Picture 16">
            <a:extLst>
              <a:ext uri="{FF2B5EF4-FFF2-40B4-BE49-F238E27FC236}">
                <a16:creationId xmlns:a16="http://schemas.microsoft.com/office/drawing/2014/main" id="{B5F968B3-FB1C-F942-948D-7D5B9287E6A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595360" y="6007608"/>
            <a:ext cx="457200" cy="469900"/>
          </a:xfrm>
          <a:prstGeom prst="rect">
            <a:avLst/>
          </a:prstGeom>
        </p:spPr>
      </p:pic>
      <p:sp>
        <p:nvSpPr>
          <p:cNvPr id="7" name="Text Placeholder 6">
            <a:extLst>
              <a:ext uri="{FF2B5EF4-FFF2-40B4-BE49-F238E27FC236}">
                <a16:creationId xmlns:a16="http://schemas.microsoft.com/office/drawing/2014/main" id="{5B90CD93-EB02-E646-9419-BE2F43D8855D}"/>
              </a:ext>
            </a:extLst>
          </p:cNvPr>
          <p:cNvSpPr>
            <a:spLocks noGrp="1"/>
          </p:cNvSpPr>
          <p:nvPr>
            <p:ph type="body" sz="quarter" idx="17"/>
          </p:nvPr>
        </p:nvSpPr>
        <p:spPr/>
        <p:txBody>
          <a:bodyPr/>
          <a:lstStyle/>
          <a:p>
            <a:r>
              <a:rPr lang="en-US" dirty="0"/>
              <a:t>271</a:t>
            </a:r>
          </a:p>
        </p:txBody>
      </p:sp>
    </p:spTree>
    <p:extLst>
      <p:ext uri="{BB962C8B-B14F-4D97-AF65-F5344CB8AC3E}">
        <p14:creationId xmlns:p14="http://schemas.microsoft.com/office/powerpoint/2010/main" val="106598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F61E54-3225-4A41-8775-F76780A9B8CE}"/>
              </a:ext>
            </a:extLst>
          </p:cNvPr>
          <p:cNvSpPr>
            <a:spLocks noGrp="1"/>
          </p:cNvSpPr>
          <p:nvPr>
            <p:ph type="body" sz="quarter" idx="20"/>
          </p:nvPr>
        </p:nvSpPr>
        <p:spPr/>
        <p:txBody>
          <a:bodyPr/>
          <a:lstStyle/>
          <a:p>
            <a:r>
              <a:rPr lang="en-US" dirty="0"/>
              <a:t>Model It</a:t>
            </a:r>
          </a:p>
          <a:p>
            <a:endParaRPr lang="en-US" dirty="0"/>
          </a:p>
          <a:p>
            <a:endParaRPr lang="en-US" dirty="0"/>
          </a:p>
        </p:txBody>
      </p:sp>
      <p:pic>
        <p:nvPicPr>
          <p:cNvPr id="11" name="Picture Placeholder 10" descr="two">
            <a:extLst>
              <a:ext uri="{FF2B5EF4-FFF2-40B4-BE49-F238E27FC236}">
                <a16:creationId xmlns:a16="http://schemas.microsoft.com/office/drawing/2014/main" id="{446C0058-2B8C-A341-824F-2724C7509DE1}"/>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C64EEA5F-06A8-5A42-AED1-AF88F7B0B2A1}"/>
              </a:ext>
            </a:extLst>
          </p:cNvPr>
          <p:cNvSpPr>
            <a:spLocks noGrp="1"/>
          </p:cNvSpPr>
          <p:nvPr>
            <p:ph sz="quarter" idx="10"/>
          </p:nvPr>
        </p:nvSpPr>
        <p:spPr>
          <a:xfrm>
            <a:off x="665497" y="579462"/>
            <a:ext cx="5486400" cy="1062052"/>
          </a:xfrm>
        </p:spPr>
        <p:txBody>
          <a:bodyPr/>
          <a:lstStyle/>
          <a:p>
            <a:r>
              <a:rPr lang="en-US" dirty="0"/>
              <a:t>The related equations in problem 1 for which </a:t>
            </a:r>
            <a:br>
              <a:rPr lang="en-US" dirty="0"/>
            </a:br>
            <a:r>
              <a:rPr lang="en-US" dirty="0"/>
              <a:t>you found a common solution form a </a:t>
            </a:r>
            <a:r>
              <a:rPr lang="en-US" b="1" dirty="0"/>
              <a:t>system of linear equations</a:t>
            </a:r>
            <a:r>
              <a:rPr lang="en-US" dirty="0"/>
              <a:t>. You can graph the equations in a system to see if the lines intersect. Any point that is common to both lines represents a solution to the system of equations. This means that the ordered pair </a:t>
            </a:r>
            <a:br>
              <a:rPr lang="en-US" dirty="0"/>
            </a:br>
            <a:r>
              <a:rPr lang="en-US" dirty="0"/>
              <a:t>for this point makes both equations in the system true.</a:t>
            </a:r>
          </a:p>
        </p:txBody>
      </p:sp>
      <p:pic>
        <p:nvPicPr>
          <p:cNvPr id="12" name="Content Placeholder 12" descr="A coordinate plane. For more information, refer to page 271 in the Student Worktext.">
            <a:extLst>
              <a:ext uri="{FF2B5EF4-FFF2-40B4-BE49-F238E27FC236}">
                <a16:creationId xmlns:a16="http://schemas.microsoft.com/office/drawing/2014/main" id="{01FFD29E-927B-C64B-9556-79F9FE0D20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1833" y="545594"/>
            <a:ext cx="2400935" cy="2521585"/>
          </a:xfrm>
          <a:prstGeom prst="rect">
            <a:avLst/>
          </a:prstGeom>
        </p:spPr>
      </p:pic>
      <p:sp>
        <p:nvSpPr>
          <p:cNvPr id="7" name="Content Placeholder 5">
            <a:extLst>
              <a:ext uri="{FF2B5EF4-FFF2-40B4-BE49-F238E27FC236}">
                <a16:creationId xmlns:a16="http://schemas.microsoft.com/office/drawing/2014/main" id="{8F62399E-F389-A046-A116-EFDAE916CADD}"/>
              </a:ext>
            </a:extLst>
          </p:cNvPr>
          <p:cNvSpPr txBox="1">
            <a:spLocks/>
          </p:cNvSpPr>
          <p:nvPr/>
        </p:nvSpPr>
        <p:spPr>
          <a:xfrm>
            <a:off x="665497" y="3638569"/>
            <a:ext cx="5486400" cy="914400"/>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indent="-295275"/>
            <a:r>
              <a:rPr lang="en-US" b="1" dirty="0"/>
              <a:t>a. </a:t>
            </a:r>
            <a:r>
              <a:rPr lang="en-US" dirty="0"/>
              <a:t>Graph the equations </a:t>
            </a:r>
            <a:r>
              <a:rPr lang="en-US" i="1" dirty="0"/>
              <a:t>y</a:t>
            </a:r>
            <a:r>
              <a:rPr lang="en-US" dirty="0"/>
              <a:t> = </a:t>
            </a:r>
            <a:r>
              <a:rPr lang="en-US" i="1" dirty="0"/>
              <a:t>x</a:t>
            </a:r>
            <a:r>
              <a:rPr lang="en-US" dirty="0"/>
              <a:t> + 2 and </a:t>
            </a:r>
            <a:r>
              <a:rPr lang="en-US" i="1" dirty="0"/>
              <a:t>y</a:t>
            </a:r>
            <a:r>
              <a:rPr lang="en-US" dirty="0"/>
              <a:t> = –</a:t>
            </a:r>
            <a:r>
              <a:rPr lang="en-US" i="1" dirty="0"/>
              <a:t>x</a:t>
            </a:r>
            <a:r>
              <a:rPr lang="en-US" dirty="0"/>
              <a:t>. Where do the lines intersect?</a:t>
            </a:r>
          </a:p>
          <a:p>
            <a:pPr marL="400050" indent="-400050"/>
            <a:endParaRPr lang="en-US" b="1" dirty="0"/>
          </a:p>
          <a:p>
            <a:pPr marL="295275" indent="-295275"/>
            <a:r>
              <a:rPr lang="en-US" b="1" dirty="0"/>
              <a:t>b. </a:t>
            </a:r>
            <a:r>
              <a:rPr lang="en-US" dirty="0"/>
              <a:t>You cannot always know the exact coordinates of a point of intersection from a graph. How can you be sure that the point you identified in problem 2a is a solution to the system?</a:t>
            </a:r>
          </a:p>
        </p:txBody>
      </p:sp>
      <p:sp>
        <p:nvSpPr>
          <p:cNvPr id="9" name="Text Placeholder 8">
            <a:extLst>
              <a:ext uri="{FF2B5EF4-FFF2-40B4-BE49-F238E27FC236}">
                <a16:creationId xmlns:a16="http://schemas.microsoft.com/office/drawing/2014/main" id="{BF1E7F44-FE7D-FD49-8C5B-A64003B520DD}"/>
              </a:ext>
            </a:extLst>
          </p:cNvPr>
          <p:cNvSpPr>
            <a:spLocks noGrp="1"/>
          </p:cNvSpPr>
          <p:nvPr>
            <p:ph type="body" sz="quarter" idx="17"/>
          </p:nvPr>
        </p:nvSpPr>
        <p:spPr/>
        <p:txBody>
          <a:bodyPr/>
          <a:lstStyle/>
          <a:p>
            <a:r>
              <a:rPr lang="en-US" dirty="0"/>
              <a:t>271</a:t>
            </a:r>
          </a:p>
        </p:txBody>
      </p:sp>
    </p:spTree>
    <p:extLst>
      <p:ext uri="{BB962C8B-B14F-4D97-AF65-F5344CB8AC3E}">
        <p14:creationId xmlns:p14="http://schemas.microsoft.com/office/powerpoint/2010/main" val="99109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Discuss It">
            <a:extLst>
              <a:ext uri="{FF2B5EF4-FFF2-40B4-BE49-F238E27FC236}">
                <a16:creationId xmlns:a16="http://schemas.microsoft.com/office/drawing/2014/main" id="{7039B923-8968-FC49-AE62-8E05FD61E6F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70DA3925-17E9-414F-B8A4-5DDD085011F2}"/>
              </a:ext>
            </a:extLst>
          </p:cNvPr>
          <p:cNvSpPr>
            <a:spLocks noGrp="1"/>
          </p:cNvSpPr>
          <p:nvPr>
            <p:ph type="body" sz="quarter" idx="10"/>
          </p:nvPr>
        </p:nvSpPr>
        <p:spPr>
          <a:xfrm>
            <a:off x="2030390" y="2701080"/>
            <a:ext cx="4965700" cy="1708269"/>
          </a:xfrm>
        </p:spPr>
        <p:txBody>
          <a:bodyPr/>
          <a:lstStyle/>
          <a:p>
            <a:r>
              <a:rPr lang="en-US" b="1" i="1" dirty="0">
                <a:solidFill>
                  <a:srgbClr val="0071BD"/>
                </a:solidFill>
                <a:latin typeface="Arial" panose="020B0604020202020204"/>
              </a:rPr>
              <a:t>Ask:</a:t>
            </a:r>
            <a:r>
              <a:rPr lang="en-US" b="1" i="1" dirty="0">
                <a:solidFill>
                  <a:srgbClr val="17529D"/>
                </a:solidFill>
                <a:latin typeface="Arial" panose="020B0604020202020204"/>
              </a:rPr>
              <a:t> </a:t>
            </a:r>
            <a:r>
              <a:rPr lang="en-US" dirty="0"/>
              <a:t>What can the graph of a system of equations tell you?</a:t>
            </a:r>
          </a:p>
          <a:p>
            <a:pPr lvl="0"/>
            <a:r>
              <a:rPr lang="en-US" b="1" i="1" dirty="0">
                <a:solidFill>
                  <a:srgbClr val="0071BD"/>
                </a:solidFill>
                <a:latin typeface="Arial" panose="020B0604020202020204"/>
              </a:rPr>
              <a:t>Share:</a:t>
            </a:r>
            <a:r>
              <a:rPr lang="en-US" b="1" i="1" dirty="0">
                <a:solidFill>
                  <a:srgbClr val="17529D"/>
                </a:solidFill>
                <a:latin typeface="Arial" panose="020B0604020202020204"/>
              </a:rPr>
              <a:t> </a:t>
            </a:r>
            <a:r>
              <a:rPr lang="en-US" dirty="0"/>
              <a:t>Seeing the graphs of the equations is helpful because . . .</a:t>
            </a:r>
            <a:endParaRPr lang="en-US" dirty="0">
              <a:solidFill>
                <a:srgbClr val="000000"/>
              </a:solidFill>
              <a:latin typeface="Arial" panose="020B0604020202020204"/>
            </a:endParaRPr>
          </a:p>
        </p:txBody>
      </p:sp>
      <p:sp>
        <p:nvSpPr>
          <p:cNvPr id="12" name="Text Placeholder 11">
            <a:extLst>
              <a:ext uri="{FF2B5EF4-FFF2-40B4-BE49-F238E27FC236}">
                <a16:creationId xmlns:a16="http://schemas.microsoft.com/office/drawing/2014/main" id="{D44ED2BD-90A2-B841-BEE3-D930B2A36D21}"/>
              </a:ext>
            </a:extLst>
          </p:cNvPr>
          <p:cNvSpPr>
            <a:spLocks noGrp="1"/>
          </p:cNvSpPr>
          <p:nvPr>
            <p:ph type="body" sz="quarter" idx="16"/>
          </p:nvPr>
        </p:nvSpPr>
        <p:spPr/>
        <p:txBody>
          <a:bodyPr/>
          <a:lstStyle/>
          <a:p>
            <a:r>
              <a:rPr lang="en-US" dirty="0"/>
              <a:t>271</a:t>
            </a:r>
          </a:p>
        </p:txBody>
      </p:sp>
    </p:spTree>
    <p:extLst>
      <p:ext uri="{BB962C8B-B14F-4D97-AF65-F5344CB8AC3E}">
        <p14:creationId xmlns:p14="http://schemas.microsoft.com/office/powerpoint/2010/main" val="386024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E78F301-211A-1D4A-BA01-E8E356AEA63C}"/>
              </a:ext>
            </a:extLst>
          </p:cNvPr>
          <p:cNvSpPr>
            <a:spLocks noGrp="1"/>
          </p:cNvSpPr>
          <p:nvPr>
            <p:ph type="body" sz="quarter" idx="20"/>
          </p:nvPr>
        </p:nvSpPr>
        <p:spPr/>
        <p:txBody>
          <a:bodyPr/>
          <a:lstStyle/>
          <a:p>
            <a:r>
              <a:rPr lang="en-US" dirty="0"/>
              <a:t>Model It</a:t>
            </a:r>
          </a:p>
          <a:p>
            <a:endParaRPr lang="en-US" dirty="0"/>
          </a:p>
          <a:p>
            <a:endParaRPr lang="en-US" dirty="0"/>
          </a:p>
          <a:p>
            <a:endParaRPr lang="en-US" dirty="0"/>
          </a:p>
        </p:txBody>
      </p:sp>
      <p:pic>
        <p:nvPicPr>
          <p:cNvPr id="14" name="Picture Placeholder 13" descr="three">
            <a:extLst>
              <a:ext uri="{FF2B5EF4-FFF2-40B4-BE49-F238E27FC236}">
                <a16:creationId xmlns:a16="http://schemas.microsoft.com/office/drawing/2014/main" id="{9B13AE6D-B98E-794E-B2A5-0A01A973006F}"/>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9C4BAAAC-9F91-CC43-807E-CE7C94773A01}"/>
              </a:ext>
            </a:extLst>
          </p:cNvPr>
          <p:cNvSpPr>
            <a:spLocks noGrp="1"/>
          </p:cNvSpPr>
          <p:nvPr>
            <p:ph sz="quarter" idx="10"/>
          </p:nvPr>
        </p:nvSpPr>
        <p:spPr>
          <a:xfrm>
            <a:off x="665496" y="579462"/>
            <a:ext cx="5486400" cy="1062052"/>
          </a:xfrm>
        </p:spPr>
        <p:txBody>
          <a:bodyPr/>
          <a:lstStyle/>
          <a:p>
            <a:pPr>
              <a:spcBef>
                <a:spcPts val="1000"/>
              </a:spcBef>
            </a:pPr>
            <a:r>
              <a:rPr lang="en-US" dirty="0"/>
              <a:t>Another way to find a solution to a system of equations is to list ordered pairs that make</a:t>
            </a:r>
            <a:br>
              <a:rPr lang="en-US" dirty="0"/>
            </a:br>
            <a:r>
              <a:rPr lang="en-US" dirty="0"/>
              <a:t>each equation in the system true. An ordered</a:t>
            </a:r>
            <a:br>
              <a:rPr lang="en-US" dirty="0"/>
            </a:br>
            <a:r>
              <a:rPr lang="en-US" dirty="0"/>
              <a:t>pair that makes </a:t>
            </a:r>
            <a:r>
              <a:rPr lang="en-US" i="1" dirty="0"/>
              <a:t>both</a:t>
            </a:r>
            <a:r>
              <a:rPr lang="en-US" dirty="0"/>
              <a:t> equations true is a </a:t>
            </a:r>
            <a:br>
              <a:rPr lang="en-US" dirty="0"/>
            </a:br>
            <a:r>
              <a:rPr lang="en-US" dirty="0"/>
              <a:t>solution to the system.</a:t>
            </a:r>
          </a:p>
          <a:p>
            <a:pPr>
              <a:spcBef>
                <a:spcPts val="1000"/>
              </a:spcBef>
            </a:pPr>
            <a:r>
              <a:rPr lang="en-US" dirty="0"/>
              <a:t>Look at the system of equations below.</a:t>
            </a:r>
          </a:p>
          <a:p>
            <a:pPr>
              <a:spcBef>
                <a:spcPts val="1000"/>
              </a:spcBef>
            </a:pPr>
            <a:r>
              <a:rPr lang="en-US" dirty="0"/>
              <a:t>      </a:t>
            </a:r>
            <a:r>
              <a:rPr lang="en-US" i="1" dirty="0"/>
              <a:t>y</a:t>
            </a:r>
            <a:r>
              <a:rPr lang="en-US" dirty="0"/>
              <a:t> = 2</a:t>
            </a:r>
            <a:r>
              <a:rPr lang="en-US" i="1" dirty="0"/>
              <a:t>x</a:t>
            </a:r>
          </a:p>
          <a:p>
            <a:pPr>
              <a:spcBef>
                <a:spcPts val="1000"/>
              </a:spcBef>
            </a:pPr>
            <a:r>
              <a:rPr lang="en-US" i="1" dirty="0"/>
              <a:t>      y</a:t>
            </a:r>
            <a:r>
              <a:rPr lang="en-US" dirty="0"/>
              <a:t> = </a:t>
            </a:r>
            <a:r>
              <a:rPr lang="en-US" i="1" dirty="0"/>
              <a:t>x</a:t>
            </a:r>
            <a:r>
              <a:rPr lang="en-US" dirty="0"/>
              <a:t> – 1</a:t>
            </a:r>
          </a:p>
          <a:p>
            <a:pPr marL="295275" indent="-295275">
              <a:spcBef>
                <a:spcPts val="1000"/>
              </a:spcBef>
            </a:pPr>
            <a:r>
              <a:rPr lang="en-US" b="1" dirty="0"/>
              <a:t>a. </a:t>
            </a:r>
            <a:r>
              <a:rPr lang="en-US" dirty="0"/>
              <a:t>Complete the table. For each equation, find the </a:t>
            </a:r>
            <a:r>
              <a:rPr lang="en-US" i="1" dirty="0"/>
              <a:t>y</a:t>
            </a:r>
            <a:r>
              <a:rPr lang="en-US" dirty="0"/>
              <a:t>-value for each </a:t>
            </a:r>
            <a:r>
              <a:rPr lang="en-US" i="1" dirty="0"/>
              <a:t>x</a:t>
            </a:r>
            <a:r>
              <a:rPr lang="en-US" dirty="0"/>
              <a:t>-value. What is the solution to the system of equations? How do you know?</a:t>
            </a:r>
          </a:p>
          <a:p>
            <a:pPr>
              <a:spcBef>
                <a:spcPts val="1000"/>
              </a:spcBef>
            </a:pPr>
            <a:endParaRPr lang="en-US" dirty="0"/>
          </a:p>
          <a:p>
            <a:pPr>
              <a:spcBef>
                <a:spcPts val="1000"/>
              </a:spcBef>
            </a:pPr>
            <a:endParaRPr lang="en-US" dirty="0"/>
          </a:p>
          <a:p>
            <a:pPr>
              <a:spcBef>
                <a:spcPts val="1000"/>
              </a:spcBef>
            </a:pPr>
            <a:endParaRPr lang="en-US" dirty="0"/>
          </a:p>
        </p:txBody>
      </p:sp>
      <p:graphicFrame>
        <p:nvGraphicFramePr>
          <p:cNvPr id="16" name="Table 15">
            <a:extLst>
              <a:ext uri="{FF2B5EF4-FFF2-40B4-BE49-F238E27FC236}">
                <a16:creationId xmlns:a16="http://schemas.microsoft.com/office/drawing/2014/main" id="{AADD8296-37F0-3742-ABEE-0B8233457A75}"/>
              </a:ext>
            </a:extLst>
          </p:cNvPr>
          <p:cNvGraphicFramePr>
            <a:graphicFrameLocks noGrp="1"/>
          </p:cNvGraphicFramePr>
          <p:nvPr>
            <p:extLst>
              <p:ext uri="{D42A27DB-BD31-4B8C-83A1-F6EECF244321}">
                <p14:modId xmlns:p14="http://schemas.microsoft.com/office/powerpoint/2010/main" val="2888361234"/>
              </p:ext>
            </p:extLst>
          </p:nvPr>
        </p:nvGraphicFramePr>
        <p:xfrm>
          <a:off x="1360710" y="4853907"/>
          <a:ext cx="6204855" cy="1389009"/>
        </p:xfrm>
        <a:graphic>
          <a:graphicData uri="http://schemas.openxmlformats.org/drawingml/2006/table">
            <a:tbl>
              <a:tblPr firstRow="1" bandRow="1"/>
              <a:tblGrid>
                <a:gridCol w="1295400">
                  <a:extLst>
                    <a:ext uri="{9D8B030D-6E8A-4147-A177-3AD203B41FA5}">
                      <a16:colId xmlns:a16="http://schemas.microsoft.com/office/drawing/2014/main" val="909908552"/>
                    </a:ext>
                  </a:extLst>
                </a:gridCol>
                <a:gridCol w="545495">
                  <a:extLst>
                    <a:ext uri="{9D8B030D-6E8A-4147-A177-3AD203B41FA5}">
                      <a16:colId xmlns:a16="http://schemas.microsoft.com/office/drawing/2014/main" val="3669384263"/>
                    </a:ext>
                  </a:extLst>
                </a:gridCol>
                <a:gridCol w="545495">
                  <a:extLst>
                    <a:ext uri="{9D8B030D-6E8A-4147-A177-3AD203B41FA5}">
                      <a16:colId xmlns:a16="http://schemas.microsoft.com/office/drawing/2014/main" val="13359302"/>
                    </a:ext>
                  </a:extLst>
                </a:gridCol>
                <a:gridCol w="545495">
                  <a:extLst>
                    <a:ext uri="{9D8B030D-6E8A-4147-A177-3AD203B41FA5}">
                      <a16:colId xmlns:a16="http://schemas.microsoft.com/office/drawing/2014/main" val="2802874377"/>
                    </a:ext>
                  </a:extLst>
                </a:gridCol>
                <a:gridCol w="545495">
                  <a:extLst>
                    <a:ext uri="{9D8B030D-6E8A-4147-A177-3AD203B41FA5}">
                      <a16:colId xmlns:a16="http://schemas.microsoft.com/office/drawing/2014/main" val="1996615098"/>
                    </a:ext>
                  </a:extLst>
                </a:gridCol>
                <a:gridCol w="545495">
                  <a:extLst>
                    <a:ext uri="{9D8B030D-6E8A-4147-A177-3AD203B41FA5}">
                      <a16:colId xmlns:a16="http://schemas.microsoft.com/office/drawing/2014/main" val="575107255"/>
                    </a:ext>
                  </a:extLst>
                </a:gridCol>
                <a:gridCol w="545495">
                  <a:extLst>
                    <a:ext uri="{9D8B030D-6E8A-4147-A177-3AD203B41FA5}">
                      <a16:colId xmlns:a16="http://schemas.microsoft.com/office/drawing/2014/main" val="239283575"/>
                    </a:ext>
                  </a:extLst>
                </a:gridCol>
                <a:gridCol w="545495">
                  <a:extLst>
                    <a:ext uri="{9D8B030D-6E8A-4147-A177-3AD203B41FA5}">
                      <a16:colId xmlns:a16="http://schemas.microsoft.com/office/drawing/2014/main" val="1367879823"/>
                    </a:ext>
                  </a:extLst>
                </a:gridCol>
                <a:gridCol w="545495">
                  <a:extLst>
                    <a:ext uri="{9D8B030D-6E8A-4147-A177-3AD203B41FA5}">
                      <a16:colId xmlns:a16="http://schemas.microsoft.com/office/drawing/2014/main" val="577068020"/>
                    </a:ext>
                  </a:extLst>
                </a:gridCol>
                <a:gridCol w="545495">
                  <a:extLst>
                    <a:ext uri="{9D8B030D-6E8A-4147-A177-3AD203B41FA5}">
                      <a16:colId xmlns:a16="http://schemas.microsoft.com/office/drawing/2014/main" val="2956756172"/>
                    </a:ext>
                  </a:extLst>
                </a:gridCol>
              </a:tblGrid>
              <a:tr h="463003">
                <a:tc>
                  <a:txBody>
                    <a:bodyPr/>
                    <a:lstStyle/>
                    <a:p>
                      <a:pPr>
                        <a:lnSpc>
                          <a:spcPct val="100000"/>
                        </a:lnSpc>
                        <a:spcBef>
                          <a:spcPts val="0"/>
                        </a:spcBef>
                        <a:spcAft>
                          <a:spcPts val="0"/>
                        </a:spcAft>
                      </a:pPr>
                      <a:r>
                        <a:rPr lang="en-US" sz="2000" b="1" i="1" dirty="0">
                          <a:solidFill>
                            <a:schemeClr val="tx1"/>
                          </a:solidFill>
                          <a:latin typeface="Arial" panose="020B0604020202020204" pitchFamily="34" charset="0"/>
                          <a:cs typeface="Arial" panose="020B0604020202020204" pitchFamily="34"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FF2"/>
                    </a:solidFill>
                  </a:tcPr>
                </a:tc>
                <a:tc>
                  <a:txBody>
                    <a:bodyPr/>
                    <a:lstStyle/>
                    <a:p>
                      <a:pPr algn="ctr">
                        <a:lnSpc>
                          <a:spcPct val="100000"/>
                        </a:lnSpc>
                        <a:spcBef>
                          <a:spcPts val="0"/>
                        </a:spcBef>
                        <a:spcAft>
                          <a:spcPts val="0"/>
                        </a:spcAft>
                      </a:pPr>
                      <a:r>
                        <a:rPr lang="en-US" sz="2000" b="0" i="0" dirty="0">
                          <a:solidFill>
                            <a:schemeClr val="tx1"/>
                          </a:solidFill>
                          <a:latin typeface="Arial" panose="020B0604020202020204" pitchFamily="34" charset="0"/>
                          <a:cs typeface="Arial" panose="020B0604020202020204" pitchFamily="34" charset="0"/>
                        </a:rPr>
                        <a:t>–4</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n-US" sz="2000" b="0" i="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n-US" sz="2000" b="0" i="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n-US" sz="2000" b="0" i="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n-US" sz="2000" b="0" i="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n-US" sz="2000" b="0" i="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n-US" sz="2000" b="0" i="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n-US" sz="2000" b="0" i="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n-US" sz="2000" b="0" i="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686184"/>
                  </a:ext>
                </a:extLst>
              </a:tr>
              <a:tr h="463003">
                <a:tc>
                  <a:txBody>
                    <a:bodyPr/>
                    <a:lstStyle/>
                    <a:p>
                      <a:pPr>
                        <a:lnSpc>
                          <a:spcPct val="100000"/>
                        </a:lnSpc>
                        <a:spcBef>
                          <a:spcPts val="0"/>
                        </a:spcBef>
                        <a:spcAft>
                          <a:spcPts val="0"/>
                        </a:spcAft>
                      </a:pPr>
                      <a:r>
                        <a:rPr lang="en-US" sz="2000" b="1" i="1" dirty="0">
                          <a:solidFill>
                            <a:schemeClr val="tx1"/>
                          </a:solidFill>
                          <a:latin typeface="Arial" panose="020B0604020202020204" pitchFamily="34" charset="0"/>
                          <a:cs typeface="Arial" panose="020B0604020202020204" pitchFamily="34" charset="0"/>
                        </a:rPr>
                        <a:t>y</a:t>
                      </a:r>
                      <a:r>
                        <a:rPr lang="en-US" sz="2000" b="1" i="0" dirty="0">
                          <a:solidFill>
                            <a:schemeClr val="tx1"/>
                          </a:solidFill>
                          <a:latin typeface="Arial" panose="020B0604020202020204" pitchFamily="34" charset="0"/>
                          <a:cs typeface="Arial" panose="020B0604020202020204" pitchFamily="34" charset="0"/>
                        </a:rPr>
                        <a:t> = 2</a:t>
                      </a:r>
                      <a:r>
                        <a:rPr lang="en-US" sz="2000" b="1" i="1" dirty="0">
                          <a:solidFill>
                            <a:schemeClr val="tx1"/>
                          </a:solidFill>
                          <a:latin typeface="Arial" panose="020B0604020202020204" pitchFamily="34" charset="0"/>
                          <a:cs typeface="Arial" panose="020B0604020202020204" pitchFamily="34" charset="0"/>
                        </a:rPr>
                        <a:t>x</a:t>
                      </a:r>
                      <a:endParaRPr lang="en-US" sz="2000" b="1" i="1" dirty="0">
                        <a:solidFill>
                          <a:schemeClr val="accent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FF2"/>
                    </a:solidFill>
                  </a:tcPr>
                </a:tc>
                <a:tc>
                  <a:txBody>
                    <a:bodyPr/>
                    <a:lstStyle/>
                    <a:p>
                      <a:pPr algn="ctr">
                        <a:lnSpc>
                          <a:spcPct val="100000"/>
                        </a:lnSpc>
                        <a:spcBef>
                          <a:spcPts val="0"/>
                        </a:spcBef>
                        <a:spcAft>
                          <a:spcPts val="0"/>
                        </a:spcAft>
                      </a:pPr>
                      <a:r>
                        <a:rPr lang="en-US" sz="2000" b="0" dirty="0">
                          <a:solidFill>
                            <a:schemeClr val="tx1"/>
                          </a:solidFill>
                          <a:latin typeface="Arial" panose="020B0604020202020204" pitchFamily="34" charset="0"/>
                          <a:cs typeface="Arial" panose="020B0604020202020204" pitchFamily="34" charset="0"/>
                        </a:rPr>
                        <a:t>–8</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894428"/>
                  </a:ext>
                </a:extLst>
              </a:tr>
              <a:tr h="463003">
                <a:tc>
                  <a:txBody>
                    <a:bodyPr/>
                    <a:lstStyle/>
                    <a:p>
                      <a:pPr>
                        <a:lnSpc>
                          <a:spcPct val="100000"/>
                        </a:lnSpc>
                        <a:spcBef>
                          <a:spcPts val="0"/>
                        </a:spcBef>
                        <a:spcAft>
                          <a:spcPts val="0"/>
                        </a:spcAft>
                      </a:pPr>
                      <a:r>
                        <a:rPr lang="en-US" sz="2000" b="1" i="1" dirty="0">
                          <a:solidFill>
                            <a:schemeClr val="tx1"/>
                          </a:solidFill>
                          <a:latin typeface="Arial" panose="020B0604020202020204" pitchFamily="34" charset="0"/>
                          <a:cs typeface="Arial" panose="020B0604020202020204" pitchFamily="34" charset="0"/>
                        </a:rPr>
                        <a:t>y</a:t>
                      </a:r>
                      <a:r>
                        <a:rPr lang="en-US" sz="2000" b="1" i="0" dirty="0">
                          <a:solidFill>
                            <a:schemeClr val="tx1"/>
                          </a:solidFill>
                          <a:latin typeface="Arial" panose="020B0604020202020204" pitchFamily="34" charset="0"/>
                          <a:cs typeface="Arial" panose="020B0604020202020204" pitchFamily="34" charset="0"/>
                        </a:rPr>
                        <a:t> = </a:t>
                      </a:r>
                      <a:r>
                        <a:rPr lang="en-US" sz="2000" b="1" i="1" dirty="0">
                          <a:solidFill>
                            <a:schemeClr val="tx1"/>
                          </a:solidFill>
                          <a:latin typeface="Arial" panose="020B0604020202020204" pitchFamily="34" charset="0"/>
                          <a:cs typeface="Arial" panose="020B0604020202020204" pitchFamily="34" charset="0"/>
                        </a:rPr>
                        <a:t>x</a:t>
                      </a:r>
                      <a:r>
                        <a:rPr lang="en-US" sz="2000" b="1" i="0" dirty="0">
                          <a:solidFill>
                            <a:schemeClr val="tx1"/>
                          </a:solidFill>
                          <a:latin typeface="Arial" panose="020B0604020202020204" pitchFamily="34" charset="0"/>
                          <a:cs typeface="Arial" panose="020B0604020202020204" pitchFamily="34" charset="0"/>
                        </a:rPr>
                        <a:t> – 1</a:t>
                      </a:r>
                      <a:endParaRPr lang="en-US" sz="2000" b="1" i="1" dirty="0">
                        <a:solidFill>
                          <a:schemeClr val="accent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4DFF2"/>
                    </a:solidFill>
                  </a:tcPr>
                </a:tc>
                <a:tc>
                  <a:txBody>
                    <a:bodyPr/>
                    <a:lstStyle/>
                    <a:p>
                      <a:pPr algn="ctr">
                        <a:lnSpc>
                          <a:spcPct val="100000"/>
                        </a:lnSpc>
                        <a:spcBef>
                          <a:spcPts val="0"/>
                        </a:spcBef>
                        <a:spcAft>
                          <a:spcPts val="0"/>
                        </a:spcAft>
                      </a:pPr>
                      <a:r>
                        <a:rPr lang="en-US" sz="2000" b="0" dirty="0">
                          <a:solidFill>
                            <a:schemeClr val="tx1"/>
                          </a:solidFill>
                          <a:latin typeface="Arial" panose="020B0604020202020204" pitchFamily="34" charset="0"/>
                          <a:cs typeface="Arial" panose="020B0604020202020204" pitchFamily="34" charset="0"/>
                        </a:rPr>
                        <a:t>–5</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US"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316134"/>
                  </a:ext>
                </a:extLst>
              </a:tr>
            </a:tbl>
          </a:graphicData>
        </a:graphic>
      </p:graphicFrame>
      <p:pic>
        <p:nvPicPr>
          <p:cNvPr id="3" name="Picture 2">
            <a:extLst>
              <a:ext uri="{FF2B5EF4-FFF2-40B4-BE49-F238E27FC236}">
                <a16:creationId xmlns:a16="http://schemas.microsoft.com/office/drawing/2014/main" id="{E89E712D-36AE-CCAA-2E46-37D50F99BF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15200" y="6257928"/>
            <a:ext cx="1562100" cy="228600"/>
          </a:xfrm>
          <a:prstGeom prst="rect">
            <a:avLst/>
          </a:prstGeom>
        </p:spPr>
      </p:pic>
      <p:sp>
        <p:nvSpPr>
          <p:cNvPr id="8" name="Text Placeholder 7">
            <a:extLst>
              <a:ext uri="{FF2B5EF4-FFF2-40B4-BE49-F238E27FC236}">
                <a16:creationId xmlns:a16="http://schemas.microsoft.com/office/drawing/2014/main" id="{60600CB0-4A1E-EA45-8D43-1452DCC5FD0D}"/>
              </a:ext>
            </a:extLst>
          </p:cNvPr>
          <p:cNvSpPr>
            <a:spLocks noGrp="1"/>
          </p:cNvSpPr>
          <p:nvPr>
            <p:ph type="body" sz="quarter" idx="17"/>
          </p:nvPr>
        </p:nvSpPr>
        <p:spPr/>
        <p:txBody>
          <a:bodyPr/>
          <a:lstStyle/>
          <a:p>
            <a:r>
              <a:rPr lang="en-US" dirty="0"/>
              <a:t>272</a:t>
            </a:r>
          </a:p>
        </p:txBody>
      </p:sp>
    </p:spTree>
    <p:extLst>
      <p:ext uri="{BB962C8B-B14F-4D97-AF65-F5344CB8AC3E}">
        <p14:creationId xmlns:p14="http://schemas.microsoft.com/office/powerpoint/2010/main" val="316342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E78F301-211A-1D4A-BA01-E8E356AEA63C}"/>
              </a:ext>
            </a:extLst>
          </p:cNvPr>
          <p:cNvSpPr>
            <a:spLocks noGrp="1"/>
          </p:cNvSpPr>
          <p:nvPr>
            <p:ph type="body" sz="quarter" idx="20"/>
          </p:nvPr>
        </p:nvSpPr>
        <p:spPr/>
        <p:txBody>
          <a:bodyPr/>
          <a:lstStyle/>
          <a:p>
            <a:r>
              <a:rPr lang="en-US" dirty="0"/>
              <a:t>Model It</a:t>
            </a:r>
          </a:p>
          <a:p>
            <a:endParaRPr lang="en-US" dirty="0"/>
          </a:p>
          <a:p>
            <a:endParaRPr lang="en-US" dirty="0"/>
          </a:p>
          <a:p>
            <a:endParaRPr lang="en-US" dirty="0"/>
          </a:p>
        </p:txBody>
      </p:sp>
      <p:pic>
        <p:nvPicPr>
          <p:cNvPr id="14" name="Picture Placeholder 13" descr="three">
            <a:extLst>
              <a:ext uri="{FF2B5EF4-FFF2-40B4-BE49-F238E27FC236}">
                <a16:creationId xmlns:a16="http://schemas.microsoft.com/office/drawing/2014/main" id="{9B13AE6D-B98E-794E-B2A5-0A01A973006F}"/>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9C4BAAAC-9F91-CC43-807E-CE7C94773A01}"/>
              </a:ext>
            </a:extLst>
          </p:cNvPr>
          <p:cNvSpPr>
            <a:spLocks noGrp="1"/>
          </p:cNvSpPr>
          <p:nvPr>
            <p:ph sz="quarter" idx="10"/>
          </p:nvPr>
        </p:nvSpPr>
        <p:spPr>
          <a:xfrm>
            <a:off x="665496" y="579462"/>
            <a:ext cx="5486400" cy="1062052"/>
          </a:xfrm>
        </p:spPr>
        <p:txBody>
          <a:bodyPr/>
          <a:lstStyle/>
          <a:p>
            <a:pPr>
              <a:spcBef>
                <a:spcPts val="1000"/>
              </a:spcBef>
            </a:pPr>
            <a:r>
              <a:rPr lang="en-US" dirty="0"/>
              <a:t>Another way to find a solution to a system of equations is to list ordered pairs that make each equation in the system true. An ordered pair that makes </a:t>
            </a:r>
            <a:r>
              <a:rPr lang="en-US" i="1" dirty="0"/>
              <a:t>both</a:t>
            </a:r>
            <a:r>
              <a:rPr lang="en-US" dirty="0"/>
              <a:t> equations true is a solution to the system.</a:t>
            </a:r>
          </a:p>
          <a:p>
            <a:pPr>
              <a:spcBef>
                <a:spcPts val="1000"/>
              </a:spcBef>
            </a:pPr>
            <a:r>
              <a:rPr lang="en-US" dirty="0"/>
              <a:t>Look at the system of equations below.</a:t>
            </a:r>
          </a:p>
          <a:p>
            <a:pPr>
              <a:spcBef>
                <a:spcPts val="1000"/>
              </a:spcBef>
            </a:pPr>
            <a:r>
              <a:rPr lang="en-US" dirty="0"/>
              <a:t>      </a:t>
            </a:r>
            <a:r>
              <a:rPr lang="en-US" i="1" dirty="0"/>
              <a:t>y</a:t>
            </a:r>
            <a:r>
              <a:rPr lang="en-US" dirty="0"/>
              <a:t> = 2</a:t>
            </a:r>
            <a:r>
              <a:rPr lang="en-US" i="1" dirty="0"/>
              <a:t>x</a:t>
            </a:r>
          </a:p>
          <a:p>
            <a:pPr>
              <a:spcBef>
                <a:spcPts val="1000"/>
              </a:spcBef>
            </a:pPr>
            <a:r>
              <a:rPr lang="en-US" i="1" dirty="0"/>
              <a:t>      y</a:t>
            </a:r>
            <a:r>
              <a:rPr lang="en-US" dirty="0"/>
              <a:t> = </a:t>
            </a:r>
            <a:r>
              <a:rPr lang="en-US" i="1" dirty="0"/>
              <a:t>x</a:t>
            </a:r>
            <a:r>
              <a:rPr lang="en-US" dirty="0"/>
              <a:t> – 1</a:t>
            </a:r>
          </a:p>
          <a:p>
            <a:pPr marL="295275" indent="-295275">
              <a:spcBef>
                <a:spcPts val="1000"/>
              </a:spcBef>
            </a:pPr>
            <a:r>
              <a:rPr lang="en-US" b="1" dirty="0"/>
              <a:t>b. </a:t>
            </a:r>
            <a:r>
              <a:rPr lang="en-US" dirty="0"/>
              <a:t>Graph the system of equations to check</a:t>
            </a:r>
            <a:br>
              <a:rPr lang="en-US" dirty="0"/>
            </a:br>
            <a:r>
              <a:rPr lang="en-US" dirty="0"/>
              <a:t>that your answer to problem 3a is</a:t>
            </a:r>
            <a:br>
              <a:rPr lang="en-US" dirty="0"/>
            </a:br>
            <a:r>
              <a:rPr lang="en-US" dirty="0"/>
              <a:t>reasonable.</a:t>
            </a:r>
          </a:p>
        </p:txBody>
      </p:sp>
      <p:pic>
        <p:nvPicPr>
          <p:cNvPr id="10" name="Content Placeholder 12" descr="A coordinate plane. For more information, refer to page 272 in the Student Worktext.">
            <a:extLst>
              <a:ext uri="{FF2B5EF4-FFF2-40B4-BE49-F238E27FC236}">
                <a16:creationId xmlns:a16="http://schemas.microsoft.com/office/drawing/2014/main" id="{7C6BBE35-8D83-B24F-B538-B62C24F3154D}"/>
              </a:ext>
            </a:extLst>
          </p:cNvPr>
          <p:cNvPicPr>
            <a:picLocks noChangeAspect="1"/>
          </p:cNvPicPr>
          <p:nvPr/>
        </p:nvPicPr>
        <p:blipFill>
          <a:blip r:embed="rId4"/>
          <a:stretch>
            <a:fillRect/>
          </a:stretch>
        </p:blipFill>
        <p:spPr>
          <a:xfrm>
            <a:off x="6325161" y="3530866"/>
            <a:ext cx="2527300" cy="2641600"/>
          </a:xfrm>
          <a:prstGeom prst="rect">
            <a:avLst/>
          </a:prstGeom>
        </p:spPr>
      </p:pic>
      <p:sp>
        <p:nvSpPr>
          <p:cNvPr id="8" name="Text Placeholder 7">
            <a:extLst>
              <a:ext uri="{FF2B5EF4-FFF2-40B4-BE49-F238E27FC236}">
                <a16:creationId xmlns:a16="http://schemas.microsoft.com/office/drawing/2014/main" id="{60600CB0-4A1E-EA45-8D43-1452DCC5FD0D}"/>
              </a:ext>
            </a:extLst>
          </p:cNvPr>
          <p:cNvSpPr>
            <a:spLocks noGrp="1"/>
          </p:cNvSpPr>
          <p:nvPr>
            <p:ph type="body" sz="quarter" idx="17"/>
          </p:nvPr>
        </p:nvSpPr>
        <p:spPr/>
        <p:txBody>
          <a:bodyPr/>
          <a:lstStyle/>
          <a:p>
            <a:r>
              <a:rPr lang="en-US" dirty="0"/>
              <a:t>272</a:t>
            </a:r>
          </a:p>
        </p:txBody>
      </p:sp>
    </p:spTree>
    <p:extLst>
      <p:ext uri="{BB962C8B-B14F-4D97-AF65-F5344CB8AC3E}">
        <p14:creationId xmlns:p14="http://schemas.microsoft.com/office/powerpoint/2010/main" val="800222608"/>
      </p:ext>
    </p:extLst>
  </p:cSld>
  <p:clrMapOvr>
    <a:masterClrMapping/>
  </p:clrMapOvr>
</p:sld>
</file>

<file path=ppt/theme/theme1.xml><?xml version="1.0" encoding="utf-8"?>
<a:theme xmlns:a="http://schemas.openxmlformats.org/drawingml/2006/main" name="2_Title-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plor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el It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al World Conn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06F326-D9AA-4973-955A-5BEEC40441A9}">
  <ds:schemaRefs>
    <ds:schemaRef ds:uri="031d766f-b14e-4c0e-af7a-21ee3738300f"/>
    <ds:schemaRef ds:uri="cc621c4b-eaca-4bd6-8859-1c1ea059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831CA6-C77B-4385-AB0E-ECE5C454CB55}">
  <ds:schemaRefs>
    <ds:schemaRef ds:uri="http://schemas.microsoft.com/sharepoint/v3"/>
    <ds:schemaRef ds:uri="http://schemas.microsoft.com/office/2006/documentManagement/types"/>
    <ds:schemaRef ds:uri="http://purl.org/dc/dcmitype/"/>
    <ds:schemaRef ds:uri="http://schemas.openxmlformats.org/package/2006/metadata/core-properties"/>
    <ds:schemaRef ds:uri="http://purl.org/dc/terms/"/>
    <ds:schemaRef ds:uri="http://www.w3.org/XML/1998/namespace"/>
    <ds:schemaRef ds:uri="031d766f-b14e-4c0e-af7a-21ee3738300f"/>
    <ds:schemaRef ds:uri="http://purl.org/dc/elements/1.1/"/>
    <ds:schemaRef ds:uri="http://schemas.microsoft.com/office/infopath/2007/PartnerControls"/>
    <ds:schemaRef ds:uri="cc621c4b-eaca-4bd6-8859-1c1ea05972c6"/>
    <ds:schemaRef ds:uri="http://schemas.microsoft.com/office/2006/metadata/properties"/>
  </ds:schemaRefs>
</ds:datastoreItem>
</file>

<file path=customXml/itemProps3.xml><?xml version="1.0" encoding="utf-8"?>
<ds:datastoreItem xmlns:ds="http://schemas.openxmlformats.org/officeDocument/2006/customXml" ds:itemID="{7E15E77D-10C0-46D6-80BE-C24706CFF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436</TotalTime>
  <Words>2517</Words>
  <Application>Microsoft Office PowerPoint</Application>
  <PresentationFormat>On-screen Show (4:3)</PresentationFormat>
  <Paragraphs>265</Paragraphs>
  <Slides>27</Slides>
  <Notes>21</Notes>
  <HiddenSlides>0</HiddenSlides>
  <MMClips>0</MMClips>
  <ScaleCrop>false</ScaleCrop>
  <HeadingPairs>
    <vt:vector size="4" baseType="variant">
      <vt:variant>
        <vt:lpstr>Theme</vt:lpstr>
      </vt:variant>
      <vt:variant>
        <vt:i4>8</vt:i4>
      </vt:variant>
      <vt:variant>
        <vt:lpstr>Slide Titles</vt:lpstr>
      </vt:variant>
      <vt:variant>
        <vt:i4>27</vt:i4>
      </vt:variant>
    </vt:vector>
  </HeadingPairs>
  <TitlesOfParts>
    <vt:vector size="35" baseType="lpstr">
      <vt:lpstr>2_Title-Slides</vt:lpstr>
      <vt:lpstr>Start Slides</vt:lpstr>
      <vt:lpstr>Explore Slides</vt:lpstr>
      <vt:lpstr>Model Its</vt:lpstr>
      <vt:lpstr>Connect to Culture</vt:lpstr>
      <vt:lpstr>Real World Connection</vt:lpstr>
      <vt:lpstr>Practice Slides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Juri Kawamura</cp:lastModifiedBy>
  <cp:revision>233</cp:revision>
  <dcterms:created xsi:type="dcterms:W3CDTF">2020-04-30T18:18:26Z</dcterms:created>
  <dcterms:modified xsi:type="dcterms:W3CDTF">2022-09-14T19:37:54Z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