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29" r:id="rId7"/>
    <p:sldMasterId id="2147483764" r:id="rId8"/>
    <p:sldMasterId id="2147483814" r:id="rId9"/>
    <p:sldMasterId id="2147483832" r:id="rId10"/>
  </p:sldMasterIdLst>
  <p:notesMasterIdLst>
    <p:notesMasterId r:id="rId37"/>
  </p:notesMasterIdLst>
  <p:handoutMasterIdLst>
    <p:handoutMasterId r:id="rId38"/>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337" r:id="rId27"/>
    <p:sldId id="338" r:id="rId28"/>
    <p:sldId id="339" r:id="rId29"/>
    <p:sldId id="340" r:id="rId30"/>
    <p:sldId id="341" r:id="rId31"/>
    <p:sldId id="342" r:id="rId32"/>
    <p:sldId id="343" r:id="rId33"/>
    <p:sldId id="344" r:id="rId34"/>
    <p:sldId id="345" r:id="rId35"/>
    <p:sldId id="34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DD35F-3C13-3842-97AD-9D50CA909B51}">
          <p14:sldIdLst>
            <p14:sldId id="256"/>
            <p14:sldId id="257"/>
            <p14:sldId id="258"/>
            <p14:sldId id="259"/>
            <p14:sldId id="260"/>
            <p14:sldId id="261"/>
            <p14:sldId id="262"/>
            <p14:sldId id="263"/>
            <p14:sldId id="264"/>
            <p14:sldId id="265"/>
            <p14:sldId id="266"/>
            <p14:sldId id="267"/>
            <p14:sldId id="268"/>
            <p14:sldId id="269"/>
            <p14:sldId id="270"/>
            <p14:sldId id="271"/>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2" pos="1330" userDrawn="1">
          <p15:clr>
            <a:srgbClr val="A4A3A4"/>
          </p15:clr>
        </p15:guide>
        <p15:guide id="3" orient="horz" pos="1035" userDrawn="1">
          <p15:clr>
            <a:srgbClr val="A4A3A4"/>
          </p15:clr>
        </p15:guide>
        <p15:guide id="4" orient="horz" pos="3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388ACA"/>
    <a:srgbClr val="17558E"/>
    <a:srgbClr val="0071BC"/>
    <a:srgbClr val="2A5688"/>
    <a:srgbClr val="5C9F37"/>
    <a:srgbClr val="0071BD"/>
    <a:srgbClr val="E67324"/>
    <a:srgbClr val="3F8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BA37A-6E85-D647-8904-AF228B1935C5}" v="7" dt="2022-08-24T16:58:46.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330"/>
        <p:guide orient="horz" pos="1035"/>
        <p:guide orient="horz" pos="398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0.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F3DBA37A-6E85-D647-8904-AF228B1935C5}"/>
    <pc:docChg chg="modMainMaster">
      <pc:chgData name="Chia Xiong" userId="c47461fb-4be0-4fd4-9a8c-1346a407027a" providerId="ADAL" clId="{F3DBA37A-6E85-D647-8904-AF228B1935C5}" dt="2022-08-24T16:58:46.371" v="6" actId="14100"/>
      <pc:docMkLst>
        <pc:docMk/>
      </pc:docMkLst>
      <pc:sldMasterChg chg="modSldLayout">
        <pc:chgData name="Chia Xiong" userId="c47461fb-4be0-4fd4-9a8c-1346a407027a" providerId="ADAL" clId="{F3DBA37A-6E85-D647-8904-AF228B1935C5}" dt="2022-08-24T16:58:46.371" v="6" actId="14100"/>
        <pc:sldMasterMkLst>
          <pc:docMk/>
          <pc:sldMasterMk cId="539651014" sldId="2147483703"/>
        </pc:sldMasterMkLst>
        <pc:sldLayoutChg chg="addSp modSp mod">
          <pc:chgData name="Chia Xiong" userId="c47461fb-4be0-4fd4-9a8c-1346a407027a" providerId="ADAL" clId="{F3DBA37A-6E85-D647-8904-AF228B1935C5}" dt="2022-08-24T16:58:46.371" v="6" actId="14100"/>
          <pc:sldLayoutMkLst>
            <pc:docMk/>
            <pc:sldMasterMk cId="539651014" sldId="2147483703"/>
            <pc:sldLayoutMk cId="3348876503" sldId="2147483746"/>
          </pc:sldLayoutMkLst>
          <pc:spChg chg="add mod">
            <ac:chgData name="Chia Xiong" userId="c47461fb-4be0-4fd4-9a8c-1346a407027a" providerId="ADAL" clId="{F3DBA37A-6E85-D647-8904-AF228B1935C5}" dt="2022-08-24T16:58:36.570" v="0"/>
            <ac:spMkLst>
              <pc:docMk/>
              <pc:sldMasterMk cId="539651014" sldId="2147483703"/>
              <pc:sldLayoutMk cId="3348876503" sldId="2147483746"/>
              <ac:spMk id="2" creationId="{493207E2-E54C-2324-4BED-2EAF41692E6B}"/>
            </ac:spMkLst>
          </pc:spChg>
          <pc:spChg chg="mod">
            <ac:chgData name="Chia Xiong" userId="c47461fb-4be0-4fd4-9a8c-1346a407027a" providerId="ADAL" clId="{F3DBA37A-6E85-D647-8904-AF228B1935C5}" dt="2022-08-24T16:58:46.371" v="6"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8/24/2022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RCM05_NA_CMS_U03_L18_S01_PRSL_Explore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8/24/2022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Explore </a:t>
            </a:r>
            <a:r>
              <a:rPr lang="en-US" sz="1200" kern="1200">
                <a:solidFill>
                  <a:schemeClr val="tx1"/>
                </a:solidFill>
                <a:effectLst/>
                <a:latin typeface="Calibri" panose="020F0502020204030204" pitchFamily="34" charset="0"/>
                <a:ea typeface="+mn-ea"/>
                <a:cs typeface="Calibri" panose="020F0502020204030204" pitchFamily="34" charset="0"/>
              </a:rPr>
              <a:t>the idea that when you divide to find equal shares, the size of each share is sometimes a fraction.</a:t>
            </a:r>
          </a:p>
          <a:p>
            <a:pPr marL="171450" indent="-171450">
              <a:buFont typeface="Arial" panose="020B0604020202020204" pitchFamily="34" charset="0"/>
              <a:buChar char="•"/>
            </a:pPr>
            <a:r>
              <a:rPr lang="en-US" sz="1200" b="1" kern="1200">
                <a:solidFill>
                  <a:schemeClr val="tx1"/>
                </a:solidFill>
                <a:effectLst/>
                <a:latin typeface="Calibri" panose="020F0502020204030204" pitchFamily="34" charset="0"/>
                <a:ea typeface="+mn-ea"/>
                <a:cs typeface="Calibri" panose="020F0502020204030204" pitchFamily="34" charset="0"/>
              </a:rPr>
              <a:t>Understand</a:t>
            </a:r>
            <a:r>
              <a:rPr lang="en-US" sz="1200" kern="1200">
                <a:solidFill>
                  <a:schemeClr val="tx1"/>
                </a:solidFill>
                <a:effectLst/>
                <a:latin typeface="Calibri" panose="020F0502020204030204" pitchFamily="34" charset="0"/>
                <a:ea typeface="+mn-ea"/>
                <a:cs typeface="Calibri" panose="020F0502020204030204" pitchFamily="34" charset="0"/>
              </a:rPr>
              <a:t> that division and fractions are related.</a:t>
            </a:r>
          </a:p>
          <a:p>
            <a:pPr marL="171450" indent="-171450">
              <a:buFont typeface="Arial" panose="020B0604020202020204" pitchFamily="34" charset="0"/>
              <a:buChar char="•"/>
            </a:pP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Error Alert </a:t>
            </a:r>
            <a:r>
              <a:rPr lang="en-US" sz="1200" kern="120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confuse the dividend and divisor or what each number in the problem represents.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reverse the numerator and denominator.</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
        <p:nvSpPr>
          <p:cNvPr id="5" name="Header Placeholder 4">
            <a:extLst>
              <a:ext uri="{FF2B5EF4-FFF2-40B4-BE49-F238E27FC236}">
                <a16:creationId xmlns:a16="http://schemas.microsoft.com/office/drawing/2014/main" id="{F5ABC006-1639-2E45-AE50-B3B05DF2249E}"/>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00070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Point out that sometimes when you divide whole numbers, the quotient may be in the form of a fraction greater than 1 or a mixed number.</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Students should be able to show or interpret the equal parts comprising one share for both ways of dividing the 8 fluid ounces of paint into 5 equal shares.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Have students think about using multiplication to explain why the quotient of two whole numbers can be represented by a fraction.</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Your work in problem 2 shows that 8 ÷ 5 = 8/5. What is the related multiplication equation that shows this same relationship?</a:t>
            </a:r>
          </a:p>
          <a:p>
            <a:endParaRPr lang="en-US" sz="1200" i="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5 x 8/5 = 8; 5 x 8/5 = (5 x 8)/5 = 40/5 = 8</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
        <p:nvSpPr>
          <p:cNvPr id="5" name="Header Placeholder 4">
            <a:extLst>
              <a:ext uri="{FF2B5EF4-FFF2-40B4-BE49-F238E27FC236}">
                <a16:creationId xmlns:a16="http://schemas.microsoft.com/office/drawing/2014/main" id="{33E8167F-65D1-4547-A160-9BD9ED93FE68}"/>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75974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understanding that a fraction can represent division of the numerator by the denominator. The problem situation students describe should have 2 as the quantity being divided and 5 as the number of equal shares it is divided into.</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Common Misconception If </a:t>
            </a:r>
            <a:r>
              <a:rPr lang="en-US" sz="1200" kern="1200">
                <a:solidFill>
                  <a:schemeClr val="tx1"/>
                </a:solidFill>
                <a:effectLst/>
                <a:latin typeface="Calibri" panose="020F0502020204030204" pitchFamily="34" charset="0"/>
                <a:ea typeface="+mn-ea"/>
                <a:cs typeface="Calibri" panose="020F0502020204030204" pitchFamily="34" charset="0"/>
              </a:rPr>
              <a:t>students confuse which number in a fraction represents the dividend and which represents the divisor in the equivalent division expression, </a:t>
            </a:r>
            <a:r>
              <a:rPr lang="en-US" sz="1200" b="1" kern="1200">
                <a:solidFill>
                  <a:schemeClr val="tx1"/>
                </a:solidFill>
                <a:effectLst/>
                <a:latin typeface="Calibri" panose="020F0502020204030204" pitchFamily="34" charset="0"/>
                <a:ea typeface="+mn-ea"/>
                <a:cs typeface="Calibri" panose="020F0502020204030204" pitchFamily="34" charset="0"/>
              </a:rPr>
              <a:t>then</a:t>
            </a:r>
            <a:r>
              <a:rPr lang="en-US" sz="1200" kern="1200">
                <a:solidFill>
                  <a:schemeClr val="tx1"/>
                </a:solidFill>
                <a:effectLst/>
                <a:latin typeface="Calibri" panose="020F0502020204030204" pitchFamily="34" charset="0"/>
                <a:ea typeface="+mn-ea"/>
                <a:cs typeface="Calibri" panose="020F0502020204030204" pitchFamily="34" charset="0"/>
              </a:rPr>
              <a:t> write the three division expressions from the Student Worktext page for this session: 4 ÷ 5, 8 ÷ 5, 2 ÷ 5. Have students pair each expression with the fraction they found that represents it. For each expression/fraction pair, have students circle the numerator in the fraction and identify where that number is in the expression.</a:t>
            </a: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
        <p:nvSpPr>
          <p:cNvPr id="5" name="Header Placeholder 4">
            <a:extLst>
              <a:ext uri="{FF2B5EF4-FFF2-40B4-BE49-F238E27FC236}">
                <a16:creationId xmlns:a16="http://schemas.microsoft.com/office/drawing/2014/main" id="{0AA41312-782E-1A4F-BF9F-9377E6740B15}"/>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207368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a:solidFill>
                  <a:schemeClr val="tx1"/>
                </a:solidFill>
                <a:effectLst/>
                <a:latin typeface="Calibri" panose="020F0502020204030204" pitchFamily="34" charset="0"/>
                <a:ea typeface="+mn-ea"/>
                <a:cs typeface="Calibri" panose="020F0502020204030204" pitchFamily="34" charset="0"/>
              </a:rPr>
              <a:t>(Teacher’s Guide page 377)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dividing one whole number by a greater whole number might be useful. </a:t>
            </a:r>
          </a:p>
          <a:p>
            <a:endParaRPr lang="en-US">
              <a:solidFill>
                <a:schemeClr val="tx1"/>
              </a:solidFill>
              <a:latin typeface="Calibri" panose="020F0502020204030204" pitchFamily="34" charset="0"/>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 potter makes objects such as bowls, plates, and cups out of clay. To make a matching set of cups or other items, a potter needs to be able to cut clay into equal-size pieces. Each piece needs to have the same weight, and the weight may not necessarily be a whole number of pounds. For example, suppose a potter wants to make 40 matching cups from a block of 25 pounds of clay. To find the weight of the clay for each cup, the potter can divide the total weight by the number of cups. Because 25 ÷ 40 = 25/40, or 5/8, the potter can conclude that each cup requires 5/8 pound of clay. Ask students to think of other real-world examples when dividing one whole number by a greater whole number might be useful.</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
        <p:nvSpPr>
          <p:cNvPr id="5" name="Header Placeholder 4">
            <a:extLst>
              <a:ext uri="{FF2B5EF4-FFF2-40B4-BE49-F238E27FC236}">
                <a16:creationId xmlns:a16="http://schemas.microsoft.com/office/drawing/2014/main" id="{2C44FE1D-DC97-444E-8FD6-78ED18BE59CA}"/>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884853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Have students say the terms: </a:t>
            </a:r>
            <a:r>
              <a:rPr lang="en-US" sz="1200" i="1" kern="1200">
                <a:solidFill>
                  <a:schemeClr val="tx1"/>
                </a:solidFill>
                <a:effectLst/>
                <a:latin typeface="Calibri" panose="020F0502020204030204" pitchFamily="34" charset="0"/>
                <a:ea typeface="+mn-ea"/>
                <a:cs typeface="Calibri" panose="020F0502020204030204" pitchFamily="34" charset="0"/>
              </a:rPr>
              <a:t>fraction, division expression, quotient</a:t>
            </a:r>
            <a:r>
              <a:rPr lang="en-US" sz="1200" kern="1200">
                <a:solidFill>
                  <a:schemeClr val="tx1"/>
                </a:solidFill>
                <a:effectLst/>
                <a:latin typeface="Calibri" panose="020F0502020204030204" pitchFamily="34" charset="0"/>
                <a:ea typeface="+mn-ea"/>
                <a:cs typeface="Calibri" panose="020F0502020204030204" pitchFamily="34" charset="0"/>
              </a:rPr>
              <a:t>, and </a:t>
            </a:r>
            <a:r>
              <a:rPr lang="en-US" sz="1200" i="1" kern="1200">
                <a:solidFill>
                  <a:schemeClr val="tx1"/>
                </a:solidFill>
                <a:effectLst/>
                <a:latin typeface="Calibri" panose="020F0502020204030204" pitchFamily="34" charset="0"/>
                <a:ea typeface="+mn-ea"/>
                <a:cs typeface="Calibri" panose="020F0502020204030204" pitchFamily="34" charset="0"/>
              </a:rPr>
              <a:t>remainder</a:t>
            </a:r>
            <a:r>
              <a:rPr lang="en-US" sz="1200" kern="1200">
                <a:solidFill>
                  <a:schemeClr val="tx1"/>
                </a:solidFill>
                <a:effectLst/>
                <a:latin typeface="Calibri" panose="020F0502020204030204" pitchFamily="34" charset="0"/>
                <a:ea typeface="+mn-ea"/>
                <a:cs typeface="Calibri" panose="020F0502020204030204" pitchFamily="34" charset="0"/>
              </a:rPr>
              <a:t>. Guide a conversation with students in which they discuss what they know about division. Then ask them to discuss the definition for each term and write it in the </a:t>
            </a:r>
            <a:r>
              <a:rPr lang="en-US" sz="1200" i="1" kern="1200">
                <a:solidFill>
                  <a:schemeClr val="tx1"/>
                </a:solidFill>
                <a:effectLst/>
                <a:latin typeface="Calibri" panose="020F0502020204030204" pitchFamily="34" charset="0"/>
                <a:ea typeface="+mn-ea"/>
                <a:cs typeface="Calibri" panose="020F0502020204030204" pitchFamily="34" charset="0"/>
              </a:rPr>
              <a:t>In My Own Words </a:t>
            </a:r>
            <a:r>
              <a:rPr lang="en-US" sz="1200" kern="1200">
                <a:solidFill>
                  <a:schemeClr val="tx1"/>
                </a:solidFill>
                <a:effectLst/>
                <a:latin typeface="Calibri" panose="020F0502020204030204" pitchFamily="34" charset="0"/>
                <a:ea typeface="+mn-ea"/>
                <a:cs typeface="Calibri" panose="020F0502020204030204" pitchFamily="34" charset="0"/>
              </a:rPr>
              <a:t>column.</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Call on volunteers to share what they wrote for each term. Correct any misconceptions and ask students to revise their answers if necessary.</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As students share their graphic organizer, encourage them to use this sentence frame:</a:t>
            </a:r>
          </a:p>
          <a:p>
            <a:endParaRPr lang="en-US" sz="1200" kern="1200">
              <a:solidFill>
                <a:schemeClr val="tx1"/>
              </a:solidFill>
              <a:effectLst/>
              <a:latin typeface="Calibri" panose="020F0502020204030204" pitchFamily="34" charset="0"/>
              <a:ea typeface="+mn-ea"/>
              <a:cs typeface="Calibri" panose="020F0502020204030204" pitchFamily="34" charset="0"/>
            </a:endParaRP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My explanation for _____ is _____.</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
        <p:nvSpPr>
          <p:cNvPr id="5" name="Header Placeholder 4">
            <a:extLst>
              <a:ext uri="{FF2B5EF4-FFF2-40B4-BE49-F238E27FC236}">
                <a16:creationId xmlns:a16="http://schemas.microsoft.com/office/drawing/2014/main" id="{7BAC4FE6-DC4C-C34B-96F5-36A125C79C60}"/>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200315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RCM05_NA_CMS_U03_L18_S01_PRSL_Explore</a:t>
            </a:r>
          </a:p>
        </p:txBody>
      </p:sp>
      <p:sp>
        <p:nvSpPr>
          <p:cNvPr id="5" name="Slide Number Placeholder 4"/>
          <p:cNvSpPr>
            <a:spLocks noGrp="1"/>
          </p:cNvSpPr>
          <p:nvPr>
            <p:ph type="sldNum" sz="quarter" idx="5"/>
          </p:nvPr>
        </p:nvSpPr>
        <p:spPr/>
        <p:txBody>
          <a:bodyPr/>
          <a:lstStyle/>
          <a:p>
            <a:fld id="{F8681064-F962-A14C-9936-35D1D2D1163F}" type="slidenum">
              <a:rPr lang="en-US" smtClean="0"/>
              <a:t>14</a:t>
            </a:fld>
            <a:endParaRPr lang="en-US"/>
          </a:p>
        </p:txBody>
      </p:sp>
    </p:spTree>
    <p:extLst>
      <p:ext uri="{BB962C8B-B14F-4D97-AF65-F5344CB8AC3E}">
        <p14:creationId xmlns:p14="http://schemas.microsoft.com/office/powerpoint/2010/main" val="359505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a:solidFill>
                  <a:schemeClr val="tx1"/>
                </a:solidFill>
                <a:effectLst/>
                <a:latin typeface="Calibri" panose="020F0502020204030204" pitchFamily="34" charset="0"/>
                <a:ea typeface="+mn-ea"/>
                <a:cs typeface="Calibri" panose="020F0502020204030204" pitchFamily="34" charset="0"/>
              </a:rPr>
              <a:t>Notice and Wonder</a:t>
            </a:r>
            <a:r>
              <a:rPr lang="en-US" sz="1200" kern="1200">
                <a:solidFill>
                  <a:schemeClr val="tx1"/>
                </a:solidFill>
                <a:effectLst/>
                <a:latin typeface="Calibri" panose="020F0502020204030204" pitchFamily="34" charset="0"/>
                <a:ea typeface="+mn-ea"/>
                <a:cs typeface="Calibri" panose="020F0502020204030204" pitchFamily="34" charset="0"/>
              </a:rPr>
              <a:t>, asking themselves these questions:</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do you notice?</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are you wondering that mathematics can answer?</a:t>
            </a:r>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
        <p:nvSpPr>
          <p:cNvPr id="5" name="Header Placeholder 4">
            <a:extLst>
              <a:ext uri="{FF2B5EF4-FFF2-40B4-BE49-F238E27FC236}">
                <a16:creationId xmlns:a16="http://schemas.microsoft.com/office/drawing/2014/main" id="{263B5663-F7B7-114D-8438-1AD6D17DFC03}"/>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2171987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RCM05_NA_CMS_U03_L18_S01_PRSL_Explore</a:t>
            </a:r>
          </a:p>
        </p:txBody>
      </p:sp>
      <p:sp>
        <p:nvSpPr>
          <p:cNvPr id="5" name="Slide Number Placeholder 4"/>
          <p:cNvSpPr>
            <a:spLocks noGrp="1"/>
          </p:cNvSpPr>
          <p:nvPr>
            <p:ph type="sldNum" sz="quarter" idx="5"/>
          </p:nvPr>
        </p:nvSpPr>
        <p:spPr/>
        <p:txBody>
          <a:bodyPr/>
          <a:lstStyle/>
          <a:p>
            <a:fld id="{F8681064-F962-A14C-9936-35D1D2D1163F}" type="slidenum">
              <a:rPr lang="en-US" smtClean="0"/>
              <a:t>16</a:t>
            </a:fld>
            <a:endParaRPr lang="en-US"/>
          </a:p>
        </p:txBody>
      </p:sp>
    </p:spTree>
    <p:extLst>
      <p:ext uri="{BB962C8B-B14F-4D97-AF65-F5344CB8AC3E}">
        <p14:creationId xmlns:p14="http://schemas.microsoft.com/office/powerpoint/2010/main" val="296614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START </a:t>
            </a:r>
            <a:r>
              <a:rPr lang="en-US" sz="1200" kern="1200">
                <a:solidFill>
                  <a:schemeClr val="tx1"/>
                </a:solidFill>
                <a:effectLst/>
                <a:latin typeface="Calibri" panose="020F0502020204030204" pitchFamily="34" charset="0"/>
                <a:ea typeface="+mn-ea"/>
                <a:cs typeface="Calibri" panose="020F0502020204030204" pitchFamily="34" charset="0"/>
              </a:rPr>
              <a:t>(Teacher’s Guide page 375) </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WHY? </a:t>
            </a:r>
            <a:r>
              <a:rPr lang="en-US" sz="1200" kern="1200">
                <a:solidFill>
                  <a:schemeClr val="tx1"/>
                </a:solidFill>
                <a:effectLst/>
                <a:latin typeface="Calibri" panose="020F0502020204030204" pitchFamily="34" charset="0"/>
                <a:ea typeface="+mn-ea"/>
                <a:cs typeface="Calibri" panose="020F0502020204030204" pitchFamily="34" charset="0"/>
              </a:rPr>
              <a:t>Support students’ understanding of multiplying a fraction by a whole number as repeated addition of the fraction.</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 </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_______ </a:t>
            </a:r>
            <a:r>
              <a:rPr lang="en-US" sz="1200" i="1" kern="1200">
                <a:solidFill>
                  <a:schemeClr val="tx1"/>
                </a:solidFill>
                <a:effectLst/>
                <a:latin typeface="Calibri" panose="020F0502020204030204" pitchFamily="34" charset="0"/>
                <a:ea typeface="+mn-ea"/>
                <a:cs typeface="Calibri" panose="020F0502020204030204" pitchFamily="34" charset="0"/>
              </a:rPr>
              <a:t>is/are different because _______. </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_______ is/are the same because </a:t>
            </a:r>
            <a:r>
              <a:rPr lang="en-US" sz="1200" kern="1200">
                <a:solidFill>
                  <a:schemeClr val="tx1"/>
                </a:solidFill>
                <a:effectLst/>
                <a:latin typeface="Calibri" panose="020F0502020204030204" pitchFamily="34" charset="0"/>
                <a:ea typeface="+mn-ea"/>
                <a:cs typeface="Calibri" panose="020F0502020204030204" pitchFamily="34" charset="0"/>
              </a:rPr>
              <a:t>_______. </a:t>
            </a:r>
          </a:p>
          <a:p>
            <a:br>
              <a:rPr lang="en-US" sz="1200" kern="1200">
                <a:solidFill>
                  <a:schemeClr val="tx1"/>
                </a:solidFill>
                <a:effectLst/>
                <a:latin typeface="Calibri" panose="020F0502020204030204" pitchFamily="34" charset="0"/>
                <a:ea typeface="+mn-ea"/>
                <a:cs typeface="Calibri" panose="020F0502020204030204" pitchFamily="34" charset="0"/>
              </a:rPr>
            </a:b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Possible Solutions </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All represent the same value.</a:t>
            </a:r>
          </a:p>
          <a:p>
            <a:r>
              <a:rPr lang="en-US" sz="1200" kern="1200">
                <a:solidFill>
                  <a:schemeClr val="tx1"/>
                </a:solidFill>
                <a:effectLst/>
                <a:latin typeface="Calibri" panose="020F0502020204030204" pitchFamily="34" charset="0"/>
                <a:ea typeface="+mn-ea"/>
                <a:cs typeface="Calibri" panose="020F0502020204030204" pitchFamily="34" charset="0"/>
              </a:rPr>
              <a:t>A represents the value with a visual model.</a:t>
            </a:r>
          </a:p>
          <a:p>
            <a:r>
              <a:rPr lang="en-US" sz="1200" kern="1200">
                <a:solidFill>
                  <a:schemeClr val="tx1"/>
                </a:solidFill>
                <a:effectLst/>
                <a:latin typeface="Calibri" panose="020F0502020204030204" pitchFamily="34" charset="0"/>
                <a:ea typeface="+mn-ea"/>
                <a:cs typeface="Calibri" panose="020F0502020204030204" pitchFamily="34" charset="0"/>
              </a:rPr>
              <a:t>B and C represent the value with expressions.</a:t>
            </a:r>
          </a:p>
          <a:p>
            <a:r>
              <a:rPr lang="en-US" sz="1200" kern="1200">
                <a:solidFill>
                  <a:schemeClr val="tx1"/>
                </a:solidFill>
                <a:effectLst/>
                <a:latin typeface="Calibri" panose="020F0502020204030204" pitchFamily="34" charset="0"/>
                <a:ea typeface="+mn-ea"/>
                <a:cs typeface="Calibri" panose="020F0502020204030204" pitchFamily="34" charset="0"/>
              </a:rPr>
              <a:t>D represents the value with a fraction.</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
        <p:nvSpPr>
          <p:cNvPr id="5" name="Header Placeholder 4">
            <a:extLst>
              <a:ext uri="{FF2B5EF4-FFF2-40B4-BE49-F238E27FC236}">
                <a16:creationId xmlns:a16="http://schemas.microsoft.com/office/drawing/2014/main" id="{2F5E655B-17EE-304A-8ED4-6662847F2428}"/>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44369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Notice and Wonder</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a:solidFill>
                  <a:schemeClr val="tx1"/>
                </a:solidFill>
                <a:effectLst/>
                <a:latin typeface="Calibri" panose="020F0502020204030204" pitchFamily="34" charset="0"/>
                <a:cs typeface="Calibri" panose="020F0502020204030204" pitchFamily="34" charset="0"/>
              </a:rPr>
              <a:t> </a:t>
            </a:r>
          </a:p>
          <a:p>
            <a:r>
              <a:rPr lang="en-US" sz="1200" kern="1200">
                <a:solidFill>
                  <a:schemeClr val="tx1"/>
                </a:solidFill>
                <a:effectLst/>
                <a:latin typeface="Calibri" panose="020F0502020204030204" pitchFamily="34" charset="0"/>
                <a:ea typeface="+mn-ea"/>
                <a:cs typeface="Calibri" panose="020F0502020204030204" pitchFamily="34" charset="0"/>
              </a:rPr>
              <a:t>If students do not notice that the number of students is greater than the number of fluid ounces of paint, ask questions that will help elicit this observation.</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
        <p:nvSpPr>
          <p:cNvPr id="5" name="Header Placeholder 4">
            <a:extLst>
              <a:ext uri="{FF2B5EF4-FFF2-40B4-BE49-F238E27FC236}">
                <a16:creationId xmlns:a16="http://schemas.microsoft.com/office/drawing/2014/main" id="{EE7F1291-78DA-9D4C-ADD9-7EF7130BBE00}"/>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53576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
        <p:nvSpPr>
          <p:cNvPr id="5" name="Header Placeholder 4">
            <a:extLst>
              <a:ext uri="{FF2B5EF4-FFF2-40B4-BE49-F238E27FC236}">
                <a16:creationId xmlns:a16="http://schemas.microsoft.com/office/drawing/2014/main" id="{CD1E6978-7E44-2441-A78C-1A91E6EB1B0D}"/>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428159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
        <p:nvSpPr>
          <p:cNvPr id="5" name="Header Placeholder 4">
            <a:extLst>
              <a:ext uri="{FF2B5EF4-FFF2-40B4-BE49-F238E27FC236}">
                <a16:creationId xmlns:a16="http://schemas.microsoft.com/office/drawing/2014/main" id="{90868B5A-3AAE-EC47-9DB6-7AD29374AF38}"/>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18030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a:solidFill>
                  <a:schemeClr val="tx1"/>
                </a:solidFill>
                <a:effectLst/>
                <a:latin typeface="Calibri" panose="020F0502020204030204" pitchFamily="34" charset="0"/>
                <a:ea typeface="+mn-ea"/>
                <a:cs typeface="Calibri" panose="020F0502020204030204" pitchFamily="34" charset="0"/>
              </a:rPr>
              <a:t>Look for students who struggle with the idea of dividing a whole number by a greater whole number. As students present solutions, have them specify why they represented the fluid ounces of paint the way they did.</a:t>
            </a:r>
          </a:p>
          <a:p>
            <a:endParaRPr lang="en-US">
              <a:solidFill>
                <a:schemeClr val="tx1"/>
              </a:solidFill>
              <a:latin typeface="Calibri" panose="020F0502020204030204" pitchFamily="34" charset="0"/>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concrete models showing 5 groups of 4 fifths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drawings to represent the problem</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number lines marked in fifths</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equations showing 4 as an equivalent fraction with numerator divisible by 5</a:t>
            </a: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
        <p:nvSpPr>
          <p:cNvPr id="5" name="Header Placeholder 4">
            <a:extLst>
              <a:ext uri="{FF2B5EF4-FFF2-40B4-BE49-F238E27FC236}">
                <a16:creationId xmlns:a16="http://schemas.microsoft.com/office/drawing/2014/main" id="{5387D695-0123-6148-B064-2F28F01DFC5A}"/>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25847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Call on students to share selected strategies. After each strategy, allow individual think time for students to process the ideas.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a:solidFill>
                  <a:schemeClr val="tx1"/>
                </a:solidFill>
                <a:effectLst/>
                <a:latin typeface="Calibri" panose="020F0502020204030204" pitchFamily="34" charset="0"/>
                <a:ea typeface="+mn-ea"/>
                <a:cs typeface="Calibri" panose="020F0502020204030204" pitchFamily="34" charset="0"/>
              </a:rPr>
              <a:t>Compare and Connect </a:t>
            </a:r>
            <a:r>
              <a:rPr lang="en-US" sz="1200" kern="1200">
                <a:solidFill>
                  <a:schemeClr val="tx1"/>
                </a:solidFill>
                <a:effectLst/>
                <a:latin typeface="Calibri" panose="020F0502020204030204" pitchFamily="34" charset="0"/>
                <a:ea typeface="+mn-ea"/>
                <a:cs typeface="Calibri" panose="020F0502020204030204" pitchFamily="34" charset="0"/>
              </a:rPr>
              <a:t>the representations.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How do [student name]’s and [student name]’s models show the number of fluid ounces of paint divided? Each student’s share of paint?</a:t>
            </a:r>
          </a:p>
          <a:p>
            <a:endParaRPr lang="en-US" sz="1200" i="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Each fluid ounce can be divided into 5 equal parts. Each student gets the same number of equal parts for their share. They each get four 1/5s, or 4/5, or 8 tenths.</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
        <p:nvSpPr>
          <p:cNvPr id="5" name="Header Placeholder 4">
            <a:extLst>
              <a:ext uri="{FF2B5EF4-FFF2-40B4-BE49-F238E27FC236}">
                <a16:creationId xmlns:a16="http://schemas.microsoft.com/office/drawing/2014/main" id="{A69170C8-E75F-2A40-9016-AF0032A95A0E}"/>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120051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understanding that each whole fluid ounce of paint can be divided into equal parts and each student’s equal share is the sum of the equal parts that is their share in each fluid ounce.</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
        <p:nvSpPr>
          <p:cNvPr id="5" name="Header Placeholder 4">
            <a:extLst>
              <a:ext uri="{FF2B5EF4-FFF2-40B4-BE49-F238E27FC236}">
                <a16:creationId xmlns:a16="http://schemas.microsoft.com/office/drawing/2014/main" id="{96CA4194-CC04-F241-80C4-F9F1410D5EB9}"/>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401972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Point out that sometimes when you divide whole numbers, the quotient may be in the form of a fraction greater than 1 or a mixed number.</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Students should be able to show or interpret the equal parts comprising one share for both ways of dividing the 8 fluid ounces of paint into 5 equal shares.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Have students think about using multiplication to explain why the quotient of two whole numbers can be represented by a fraction.</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Your work in problem 2 shows that 8 ÷ 5 = 8/5. What is the related multiplication equation that shows this same relationship?</a:t>
            </a:r>
          </a:p>
          <a:p>
            <a:endParaRPr lang="en-US" sz="1200" i="1"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5 x 8/5 = 8; 5 x 8/5 = (5 x 8)/5 = 40/5 = 8</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
        <p:nvSpPr>
          <p:cNvPr id="5" name="Header Placeholder 4">
            <a:extLst>
              <a:ext uri="{FF2B5EF4-FFF2-40B4-BE49-F238E27FC236}">
                <a16:creationId xmlns:a16="http://schemas.microsoft.com/office/drawing/2014/main" id="{2679DAEA-A779-4446-AEFE-00C83556171E}"/>
              </a:ext>
            </a:extLst>
          </p:cNvPr>
          <p:cNvSpPr>
            <a:spLocks noGrp="1"/>
          </p:cNvSpPr>
          <p:nvPr>
            <p:ph type="hdr" sz="quarter"/>
          </p:nvPr>
        </p:nvSpPr>
        <p:spPr/>
        <p:txBody>
          <a:bodyPr/>
          <a:lstStyle/>
          <a:p>
            <a:r>
              <a:rPr lang="en-US"/>
              <a:t>RCM05_NA_CMS_U03_L18_S01_PRSL_Explore</a:t>
            </a:r>
          </a:p>
        </p:txBody>
      </p:sp>
    </p:spTree>
    <p:extLst>
      <p:ext uri="{BB962C8B-B14F-4D97-AF65-F5344CB8AC3E}">
        <p14:creationId xmlns:p14="http://schemas.microsoft.com/office/powerpoint/2010/main" val="272828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5669280"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2"/>
            <a:ext cx="5989330" cy="586318"/>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493207E2-E54C-2324-4BED-2EAF41692E6B}"/>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a:latin typeface="Arial" panose="020B0604020202020204" pitchFamily="34" charset="0"/>
                <a:cs typeface="Arial" panose="020B0604020202020204" pitchFamily="34" charset="0"/>
              </a:rPr>
              <a:t>© Curriculum Associates, LLC. All rights reserved. </a:t>
            </a:r>
          </a:p>
          <a:p>
            <a:pPr algn="r"/>
            <a:r>
              <a:rPr lang="en-US" sz="70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274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758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493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7337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replace text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5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56259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7425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0888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5" name="Picture Placeholder 6">
            <a:extLst>
              <a:ext uri="{FF2B5EF4-FFF2-40B4-BE49-F238E27FC236}">
                <a16:creationId xmlns:a16="http://schemas.microsoft.com/office/drawing/2014/main" id="{2F32F83F-B010-A547-BE4C-B5147497CFE3}"/>
              </a:ext>
            </a:extLst>
          </p:cNvPr>
          <p:cNvSpPr>
            <a:spLocks noGrp="1"/>
          </p:cNvSpPr>
          <p:nvPr>
            <p:ph type="pic" sz="quarter" idx="16" hasCustomPrompt="1"/>
          </p:nvPr>
        </p:nvSpPr>
        <p:spPr>
          <a:xfrm>
            <a:off x="667871" y="976623"/>
            <a:ext cx="1475989" cy="357070"/>
          </a:xfrm>
          <a:prstGeom prst="rect">
            <a:avLst/>
          </a:prstGeom>
        </p:spPr>
        <p:txBody>
          <a:bodyPr>
            <a:noAutofit/>
          </a:bodyPr>
          <a:lstStyle>
            <a:lvl1pPr marL="0" indent="0">
              <a:buNone/>
              <a:defRPr sz="2400"/>
            </a:lvl1pPr>
          </a:lstStyle>
          <a:p>
            <a:r>
              <a:rPr lang="en-US"/>
              <a:t>Look Back</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5848599B-5C2E-484F-84B8-48815992ABFE}"/>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2" name="Text Placeholder 8">
            <a:extLst>
              <a:ext uri="{FF2B5EF4-FFF2-40B4-BE49-F238E27FC236}">
                <a16:creationId xmlns:a16="http://schemas.microsoft.com/office/drawing/2014/main" id="{D78D3ADB-04DE-6C49-84E1-F46BF647459B}"/>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a:t>2</a:t>
            </a:r>
          </a:p>
        </p:txBody>
      </p:sp>
      <p:sp>
        <p:nvSpPr>
          <p:cNvPr id="16" name="Picture Placeholder 6">
            <a:extLst>
              <a:ext uri="{FF2B5EF4-FFF2-40B4-BE49-F238E27FC236}">
                <a16:creationId xmlns:a16="http://schemas.microsoft.com/office/drawing/2014/main" id="{6FF4C6C6-0F79-0647-8C68-8362D5A2549C}"/>
              </a:ext>
            </a:extLst>
          </p:cNvPr>
          <p:cNvSpPr>
            <a:spLocks noGrp="1"/>
          </p:cNvSpPr>
          <p:nvPr>
            <p:ph type="pic" sz="quarter" idx="16" hasCustomPrompt="1"/>
          </p:nvPr>
        </p:nvSpPr>
        <p:spPr>
          <a:xfrm>
            <a:off x="731489" y="999416"/>
            <a:ext cx="1451404" cy="332250"/>
          </a:xfrm>
          <a:prstGeom prst="rect">
            <a:avLst/>
          </a:prstGeom>
        </p:spPr>
        <p:txBody>
          <a:bodyPr>
            <a:noAutofit/>
          </a:bodyPr>
          <a:lstStyle>
            <a:lvl1pPr marL="0" indent="0">
              <a:buNone/>
              <a:defRPr sz="2000"/>
            </a:lvl1pPr>
          </a:lstStyle>
          <a:p>
            <a:r>
              <a:rPr lang="en-US"/>
              <a:t>Look Ahead</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138989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99554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99554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682778"/>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682778"/>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3</a:t>
            </a:r>
          </a:p>
        </p:txBody>
      </p:sp>
      <p:sp>
        <p:nvSpPr>
          <p:cNvPr id="9" name="Picture Placeholder 6">
            <a:extLst>
              <a:ext uri="{FF2B5EF4-FFF2-40B4-BE49-F238E27FC236}">
                <a16:creationId xmlns:a16="http://schemas.microsoft.com/office/drawing/2014/main" id="{61F105AA-BBD9-E542-9D23-1CD14AF96CE5}"/>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51351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cabulary_Concept Map_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9F0253-AFA4-2B46-9F46-6983D5F90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51" y="826515"/>
            <a:ext cx="7489009" cy="5705026"/>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13" name="Picture Placeholder 6">
            <a:extLst>
              <a:ext uri="{FF2B5EF4-FFF2-40B4-BE49-F238E27FC236}">
                <a16:creationId xmlns:a16="http://schemas.microsoft.com/office/drawing/2014/main" id="{A233EB2C-8C88-854F-93C1-CBDC2F6EDA67}"/>
              </a:ext>
            </a:extLst>
          </p:cNvPr>
          <p:cNvSpPr>
            <a:spLocks noGrp="1"/>
          </p:cNvSpPr>
          <p:nvPr>
            <p:ph type="pic" sz="quarter" idx="16" hasCustomPrompt="1"/>
          </p:nvPr>
        </p:nvSpPr>
        <p:spPr>
          <a:xfrm>
            <a:off x="1085113" y="1771298"/>
            <a:ext cx="744334" cy="2843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Examples</a:t>
            </a:r>
          </a:p>
          <a:p>
            <a:endParaRPr lang="en-US"/>
          </a:p>
        </p:txBody>
      </p:sp>
      <p:sp>
        <p:nvSpPr>
          <p:cNvPr id="21" name="Picture Placeholder 6">
            <a:extLst>
              <a:ext uri="{FF2B5EF4-FFF2-40B4-BE49-F238E27FC236}">
                <a16:creationId xmlns:a16="http://schemas.microsoft.com/office/drawing/2014/main" id="{3FFE508D-B91E-BA4F-971B-8FE454E06332}"/>
              </a:ext>
            </a:extLst>
          </p:cNvPr>
          <p:cNvSpPr>
            <a:spLocks noGrp="1"/>
          </p:cNvSpPr>
          <p:nvPr>
            <p:ph type="pic" sz="quarter" idx="22" hasCustomPrompt="1"/>
          </p:nvPr>
        </p:nvSpPr>
        <p:spPr>
          <a:xfrm>
            <a:off x="3508441" y="979150"/>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7C23D9D-86C0-2942-850E-9621EAC181DB}"/>
              </a:ext>
            </a:extLst>
          </p:cNvPr>
          <p:cNvSpPr>
            <a:spLocks noGrp="1"/>
          </p:cNvSpPr>
          <p:nvPr>
            <p:ph type="pic" sz="quarter" idx="25" hasCustomPrompt="1"/>
          </p:nvPr>
        </p:nvSpPr>
        <p:spPr>
          <a:xfrm>
            <a:off x="5983627" y="1771296"/>
            <a:ext cx="744334" cy="284352"/>
          </a:xfrm>
        </p:spPr>
        <p:txBody>
          <a:bodyPr>
            <a:noAutofit/>
          </a:bodyPr>
          <a:lstStyle>
            <a:lvl1pPr marL="0" indent="0">
              <a:buNone/>
              <a:defRPr sz="1100"/>
            </a:lvl1pPr>
          </a:lstStyle>
          <a:p>
            <a:r>
              <a:rPr lang="en-US"/>
              <a:t>Examples</a:t>
            </a:r>
          </a:p>
        </p:txBody>
      </p:sp>
      <p:sp>
        <p:nvSpPr>
          <p:cNvPr id="25" name="Picture Placeholder 6">
            <a:extLst>
              <a:ext uri="{FF2B5EF4-FFF2-40B4-BE49-F238E27FC236}">
                <a16:creationId xmlns:a16="http://schemas.microsoft.com/office/drawing/2014/main" id="{B5FA84FB-C1F3-0F41-8A12-A90EFC34194C}"/>
              </a:ext>
            </a:extLst>
          </p:cNvPr>
          <p:cNvSpPr>
            <a:spLocks noGrp="1"/>
          </p:cNvSpPr>
          <p:nvPr>
            <p:ph type="pic" sz="quarter" idx="26" hasCustomPrompt="1"/>
          </p:nvPr>
        </p:nvSpPr>
        <p:spPr>
          <a:xfrm>
            <a:off x="5983627" y="3899812"/>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119D3415-AFC0-044C-880D-272F45123A20}"/>
              </a:ext>
            </a:extLst>
          </p:cNvPr>
          <p:cNvSpPr>
            <a:spLocks noGrp="1"/>
          </p:cNvSpPr>
          <p:nvPr>
            <p:ph type="pic" sz="quarter" idx="24" hasCustomPrompt="1"/>
          </p:nvPr>
        </p:nvSpPr>
        <p:spPr>
          <a:xfrm>
            <a:off x="3508441" y="4700569"/>
            <a:ext cx="744334" cy="284352"/>
          </a:xfrm>
        </p:spPr>
        <p:txBody>
          <a:bodyPr>
            <a:noAutofit/>
          </a:bodyPr>
          <a:lstStyle>
            <a:lvl1pPr marL="0" indent="0">
              <a:buNone/>
              <a:defRPr sz="1100"/>
            </a:lvl1pPr>
          </a:lstStyle>
          <a:p>
            <a:r>
              <a:rPr lang="en-US"/>
              <a:t>Examples</a:t>
            </a:r>
          </a:p>
        </p:txBody>
      </p:sp>
      <p:sp>
        <p:nvSpPr>
          <p:cNvPr id="22" name="Picture Placeholder 6">
            <a:extLst>
              <a:ext uri="{FF2B5EF4-FFF2-40B4-BE49-F238E27FC236}">
                <a16:creationId xmlns:a16="http://schemas.microsoft.com/office/drawing/2014/main" id="{94048AAD-2F68-AD44-BDB4-5C16CEB936AF}"/>
              </a:ext>
            </a:extLst>
          </p:cNvPr>
          <p:cNvSpPr>
            <a:spLocks noGrp="1"/>
          </p:cNvSpPr>
          <p:nvPr>
            <p:ph type="pic" sz="quarter" idx="23" hasCustomPrompt="1"/>
          </p:nvPr>
        </p:nvSpPr>
        <p:spPr>
          <a:xfrm>
            <a:off x="1085113" y="388976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Concept Map_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05A26-7D56-A01B-FD09-9D6E1EC9B46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229" y="801546"/>
            <a:ext cx="7373016" cy="5755467"/>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880608" y="3565681"/>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13" name="Picture Placeholder 6">
            <a:extLst>
              <a:ext uri="{FF2B5EF4-FFF2-40B4-BE49-F238E27FC236}">
                <a16:creationId xmlns:a16="http://schemas.microsoft.com/office/drawing/2014/main" id="{A233EB2C-8C88-854F-93C1-CBDC2F6EDA67}"/>
              </a:ext>
            </a:extLst>
          </p:cNvPr>
          <p:cNvSpPr>
            <a:spLocks noGrp="1"/>
          </p:cNvSpPr>
          <p:nvPr>
            <p:ph type="pic" sz="quarter" idx="16" hasCustomPrompt="1"/>
          </p:nvPr>
        </p:nvSpPr>
        <p:spPr>
          <a:xfrm>
            <a:off x="1164334" y="938463"/>
            <a:ext cx="744334" cy="2843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Examples</a:t>
            </a:r>
          </a:p>
          <a:p>
            <a:endParaRPr lang="en-US"/>
          </a:p>
        </p:txBody>
      </p:sp>
      <p:sp>
        <p:nvSpPr>
          <p:cNvPr id="21" name="Picture Placeholder 6">
            <a:extLst>
              <a:ext uri="{FF2B5EF4-FFF2-40B4-BE49-F238E27FC236}">
                <a16:creationId xmlns:a16="http://schemas.microsoft.com/office/drawing/2014/main" id="{3FFE508D-B91E-BA4F-971B-8FE454E06332}"/>
              </a:ext>
            </a:extLst>
          </p:cNvPr>
          <p:cNvSpPr>
            <a:spLocks noGrp="1"/>
          </p:cNvSpPr>
          <p:nvPr>
            <p:ph type="pic" sz="quarter" idx="22" hasCustomPrompt="1"/>
          </p:nvPr>
        </p:nvSpPr>
        <p:spPr>
          <a:xfrm>
            <a:off x="3626428" y="938463"/>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7C23D9D-86C0-2942-850E-9621EAC181DB}"/>
              </a:ext>
            </a:extLst>
          </p:cNvPr>
          <p:cNvSpPr>
            <a:spLocks noGrp="1"/>
          </p:cNvSpPr>
          <p:nvPr>
            <p:ph type="pic" sz="quarter" idx="25" hasCustomPrompt="1"/>
          </p:nvPr>
        </p:nvSpPr>
        <p:spPr>
          <a:xfrm>
            <a:off x="6078690" y="938463"/>
            <a:ext cx="744334" cy="284352"/>
          </a:xfrm>
        </p:spPr>
        <p:txBody>
          <a:bodyPr>
            <a:noAutofit/>
          </a:bodyPr>
          <a:lstStyle>
            <a:lvl1pPr marL="0" indent="0">
              <a:buNone/>
              <a:defRPr sz="1100"/>
            </a:lvl1pPr>
          </a:lstStyle>
          <a:p>
            <a:r>
              <a:rPr lang="en-US"/>
              <a:t>Examples</a:t>
            </a:r>
          </a:p>
        </p:txBody>
      </p:sp>
      <p:sp>
        <p:nvSpPr>
          <p:cNvPr id="22" name="Picture Placeholder 6">
            <a:extLst>
              <a:ext uri="{FF2B5EF4-FFF2-40B4-BE49-F238E27FC236}">
                <a16:creationId xmlns:a16="http://schemas.microsoft.com/office/drawing/2014/main" id="{94048AAD-2F68-AD44-BDB4-5C16CEB936AF}"/>
              </a:ext>
            </a:extLst>
          </p:cNvPr>
          <p:cNvSpPr>
            <a:spLocks noGrp="1"/>
          </p:cNvSpPr>
          <p:nvPr>
            <p:ph type="pic" sz="quarter" idx="23" hasCustomPrompt="1"/>
          </p:nvPr>
        </p:nvSpPr>
        <p:spPr>
          <a:xfrm>
            <a:off x="1164334" y="4283054"/>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119D3415-AFC0-044C-880D-272F45123A20}"/>
              </a:ext>
            </a:extLst>
          </p:cNvPr>
          <p:cNvSpPr>
            <a:spLocks noGrp="1"/>
          </p:cNvSpPr>
          <p:nvPr>
            <p:ph type="pic" sz="quarter" idx="24" hasCustomPrompt="1"/>
          </p:nvPr>
        </p:nvSpPr>
        <p:spPr>
          <a:xfrm>
            <a:off x="3626428" y="4283054"/>
            <a:ext cx="744334" cy="284352"/>
          </a:xfrm>
        </p:spPr>
        <p:txBody>
          <a:bodyPr>
            <a:noAutofit/>
          </a:bodyPr>
          <a:lstStyle>
            <a:lvl1pPr marL="0" indent="0">
              <a:buNone/>
              <a:defRPr sz="1100"/>
            </a:lvl1pPr>
          </a:lstStyle>
          <a:p>
            <a:r>
              <a:rPr lang="en-US"/>
              <a:t>Examples</a:t>
            </a:r>
          </a:p>
        </p:txBody>
      </p:sp>
      <p:sp>
        <p:nvSpPr>
          <p:cNvPr id="25" name="Picture Placeholder 6">
            <a:extLst>
              <a:ext uri="{FF2B5EF4-FFF2-40B4-BE49-F238E27FC236}">
                <a16:creationId xmlns:a16="http://schemas.microsoft.com/office/drawing/2014/main" id="{B5FA84FB-C1F3-0F41-8A12-A90EFC34194C}"/>
              </a:ext>
            </a:extLst>
          </p:cNvPr>
          <p:cNvSpPr>
            <a:spLocks noGrp="1"/>
          </p:cNvSpPr>
          <p:nvPr>
            <p:ph type="pic" sz="quarter" idx="26" hasCustomPrompt="1"/>
          </p:nvPr>
        </p:nvSpPr>
        <p:spPr>
          <a:xfrm>
            <a:off x="6078690" y="4283054"/>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031157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017379" cy="284352"/>
          </a:xfrm>
        </p:spPr>
        <p:txBody>
          <a:bodyPr>
            <a:noAutofit/>
          </a:bodyPr>
          <a:lstStyle>
            <a:lvl1pPr marL="0" indent="0">
              <a:buNone/>
              <a:defRPr sz="1100"/>
            </a:lvl1pPr>
          </a:lstStyle>
          <a:p>
            <a:r>
              <a:rPr lang="en-US"/>
              <a:t>My Definition</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Frayer Model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524006" cy="284352"/>
          </a:xfrm>
        </p:spPr>
        <p:txBody>
          <a:bodyPr>
            <a:noAutofit/>
          </a:bodyPr>
          <a:lstStyle>
            <a:lvl1pPr marL="0" indent="0">
              <a:buNone/>
              <a:defRPr sz="1100"/>
            </a:lvl1pPr>
          </a:lstStyle>
          <a:p>
            <a:r>
              <a:rPr lang="en-US"/>
              <a:t>In My Own Words</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828819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2E311-4F1F-634C-82ED-F449AE550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085" y="780827"/>
            <a:ext cx="7339829" cy="572337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10651" y="3475605"/>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29517" y="909897"/>
            <a:ext cx="1017379" cy="284352"/>
          </a:xfrm>
        </p:spPr>
        <p:txBody>
          <a:bodyPr>
            <a:noAutofit/>
          </a:bodyPr>
          <a:lstStyle>
            <a:lvl1pPr marL="0" indent="0">
              <a:buNone/>
              <a:defRPr sz="1100"/>
            </a:lvl1pPr>
          </a:lstStyle>
          <a:p>
            <a:r>
              <a:rPr lang="en-US"/>
              <a:t>What Is It?</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261787" y="909897"/>
            <a:ext cx="1847127" cy="284352"/>
          </a:xfrm>
        </p:spPr>
        <p:txBody>
          <a:bodyPr>
            <a:noAutofit/>
          </a:bodyPr>
          <a:lstStyle>
            <a:lvl1pPr marL="0" indent="0">
              <a:buNone/>
              <a:defRPr sz="1100"/>
            </a:lvl1pPr>
          </a:lstStyle>
          <a:p>
            <a:r>
              <a:rPr lang="en-US"/>
              <a:t>What I Know About It</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020635" y="4248633"/>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DA6E17AF-CE27-AB49-9778-1682A56679B7}"/>
              </a:ext>
            </a:extLst>
          </p:cNvPr>
          <p:cNvSpPr>
            <a:spLocks noGrp="1"/>
          </p:cNvSpPr>
          <p:nvPr>
            <p:ph type="pic" sz="quarter" idx="26" hasCustomPrompt="1"/>
          </p:nvPr>
        </p:nvSpPr>
        <p:spPr>
          <a:xfrm>
            <a:off x="3481668" y="4248633"/>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4981FBA-F74C-F64E-934B-5A2CC9EA5869}"/>
              </a:ext>
            </a:extLst>
          </p:cNvPr>
          <p:cNvSpPr>
            <a:spLocks noGrp="1"/>
          </p:cNvSpPr>
          <p:nvPr>
            <p:ph type="pic" sz="quarter" idx="27" hasCustomPrompt="1"/>
          </p:nvPr>
        </p:nvSpPr>
        <p:spPr>
          <a:xfrm>
            <a:off x="5923058" y="424863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858280" y="1891742"/>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2687699" y="1877441"/>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731343" y="1891742"/>
            <a:ext cx="757065" cy="327710"/>
          </a:xfrm>
        </p:spPr>
        <p:txBody>
          <a:bodyPr>
            <a:noAutofit/>
          </a:bodyPr>
          <a:lstStyle>
            <a:lvl1pPr marL="0" indent="0">
              <a:buNone/>
              <a:defRPr sz="1200"/>
            </a:lvl1pPr>
          </a:lstStyle>
          <a:p>
            <a:r>
              <a:rPr lang="en-US"/>
              <a:t>Example</a:t>
            </a:r>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457739" y="115463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448341" y="1132089"/>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992667" y="1126035"/>
            <a:ext cx="852620" cy="327710"/>
          </a:xfrm>
        </p:spPr>
        <p:txBody>
          <a:bodyPr>
            <a:noAutofit/>
          </a:bodyPr>
          <a:lstStyle>
            <a:lvl1pPr marL="0" indent="0">
              <a:buNone/>
              <a:defRPr sz="1400"/>
            </a:lvl1pPr>
          </a:lstStyle>
          <a:p>
            <a:r>
              <a:rPr lang="en-US"/>
              <a:t>Example</a:t>
            </a:r>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374553" y="1109369"/>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560797" y="1088108"/>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141317" y="108076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972406" y="108020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4231978" y="1080207"/>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381680" y="1051605"/>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890322" y="1051370"/>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741331" y="1073736"/>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253677" y="108020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832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2</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3</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ocabulary_Practice Problem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4</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320529"/>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5DC8756B-B2E7-873A-0475-720E50492A6A}"/>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9F20B84-37D1-EE91-00DE-A1A7D365A407}"/>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10010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73315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4.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31" r:id="rId2"/>
    <p:sldLayoutId id="21474838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5" r:id="rId2"/>
    <p:sldLayoutId id="2147483805" r:id="rId3"/>
    <p:sldLayoutId id="2147483836" r:id="rId4"/>
    <p:sldLayoutId id="2147483804" r:id="rId5"/>
    <p:sldLayoutId id="2147483808" r:id="rId6"/>
    <p:sldLayoutId id="2147483809" r:id="rId7"/>
    <p:sldLayoutId id="2147483806" r:id="rId8"/>
    <p:sldLayoutId id="2147483837" r:id="rId9"/>
    <p:sldLayoutId id="2147483807" r:id="rId10"/>
    <p:sldLayoutId id="2147483810" r:id="rId11"/>
    <p:sldLayoutId id="2147483797" r:id="rId12"/>
    <p:sldLayoutId id="2147483812" r:id="rId13"/>
    <p:sldLayoutId id="2147483799" r:id="rId14"/>
    <p:sldLayoutId id="2147483801" r:id="rId15"/>
    <p:sldLayoutId id="21474838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839" r:id="rId2"/>
    <p:sldLayoutId id="2147483780" r:id="rId3"/>
    <p:sldLayoutId id="2147483838" r:id="rId4"/>
    <p:sldLayoutId id="2147483781" r:id="rId5"/>
    <p:sldLayoutId id="2147483786" r:id="rId6"/>
    <p:sldLayoutId id="2147483783" r:id="rId7"/>
    <p:sldLayoutId id="2147483784" r:id="rId8"/>
    <p:sldLayoutId id="2147483785" r:id="rId9"/>
    <p:sldLayoutId id="2147483787" r:id="rId10"/>
    <p:sldLayoutId id="2147483788" r:id="rId11"/>
    <p:sldLayoutId id="2147483789" r:id="rId12"/>
    <p:sldLayoutId id="21474838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3165400064"/>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28.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78330-6A64-7C15-7B17-1EEC122B4AB1}"/>
              </a:ext>
            </a:extLst>
          </p:cNvPr>
          <p:cNvSpPr>
            <a:spLocks noGrp="1"/>
          </p:cNvSpPr>
          <p:nvPr>
            <p:ph type="body" sz="quarter" idx="10"/>
          </p:nvPr>
        </p:nvSpPr>
        <p:spPr/>
        <p:txBody>
          <a:bodyPr/>
          <a:lstStyle/>
          <a:p>
            <a:r>
              <a:rPr lang="en-US"/>
              <a:t>SESSION 1</a:t>
            </a:r>
          </a:p>
        </p:txBody>
      </p:sp>
      <p:sp>
        <p:nvSpPr>
          <p:cNvPr id="3" name="Text Placeholder 2">
            <a:extLst>
              <a:ext uri="{FF2B5EF4-FFF2-40B4-BE49-F238E27FC236}">
                <a16:creationId xmlns:a16="http://schemas.microsoft.com/office/drawing/2014/main" id="{FB4B742B-60C8-B52E-A981-49901E50FF0E}"/>
              </a:ext>
            </a:extLst>
          </p:cNvPr>
          <p:cNvSpPr>
            <a:spLocks noGrp="1"/>
          </p:cNvSpPr>
          <p:nvPr>
            <p:ph type="body" sz="quarter" idx="17"/>
          </p:nvPr>
        </p:nvSpPr>
        <p:spPr/>
        <p:txBody>
          <a:bodyPr/>
          <a:lstStyle/>
          <a:p>
            <a:r>
              <a:rPr lang="en-US"/>
              <a:t>Explore</a:t>
            </a:r>
          </a:p>
        </p:txBody>
      </p:sp>
      <p:sp>
        <p:nvSpPr>
          <p:cNvPr id="4" name="Text Placeholder 3">
            <a:extLst>
              <a:ext uri="{FF2B5EF4-FFF2-40B4-BE49-F238E27FC236}">
                <a16:creationId xmlns:a16="http://schemas.microsoft.com/office/drawing/2014/main" id="{D484CD8E-20BF-8B88-0B56-03C7CCA0C86C}"/>
              </a:ext>
            </a:extLst>
          </p:cNvPr>
          <p:cNvSpPr>
            <a:spLocks noGrp="1"/>
          </p:cNvSpPr>
          <p:nvPr>
            <p:ph type="body" sz="quarter" idx="11"/>
          </p:nvPr>
        </p:nvSpPr>
        <p:spPr/>
        <p:txBody>
          <a:bodyPr/>
          <a:lstStyle/>
          <a:p>
            <a:r>
              <a:rPr lang="en-US"/>
              <a:t>Fractions as Division</a:t>
            </a:r>
          </a:p>
        </p:txBody>
      </p:sp>
      <p:sp>
        <p:nvSpPr>
          <p:cNvPr id="5" name="Text Placeholder 4">
            <a:extLst>
              <a:ext uri="{FF2B5EF4-FFF2-40B4-BE49-F238E27FC236}">
                <a16:creationId xmlns:a16="http://schemas.microsoft.com/office/drawing/2014/main" id="{B047A058-BD2F-3506-6069-D2555149A129}"/>
              </a:ext>
            </a:extLst>
          </p:cNvPr>
          <p:cNvSpPr>
            <a:spLocks noGrp="1"/>
          </p:cNvSpPr>
          <p:nvPr>
            <p:ph type="body" sz="quarter" idx="16"/>
          </p:nvPr>
        </p:nvSpPr>
        <p:spPr>
          <a:xfrm>
            <a:off x="912849" y="3342185"/>
            <a:ext cx="5669280" cy="1200329"/>
          </a:xfrm>
        </p:spPr>
        <p:txBody>
          <a:bodyPr/>
          <a:lstStyle/>
          <a:p>
            <a:r>
              <a:rPr lang="en-US" b="1"/>
              <a:t>Learning Targets</a:t>
            </a:r>
          </a:p>
          <a:p>
            <a:pPr marL="285750" indent="-285750">
              <a:buFont typeface="Arial" panose="020B0604020202020204" pitchFamily="34" charset="0"/>
              <a:buChar char="•"/>
            </a:pPr>
            <a:r>
              <a:rPr lang="en-US"/>
              <a:t>Understand fractions as division.</a:t>
            </a:r>
          </a:p>
          <a:p>
            <a:pPr marL="285750" indent="-285750">
              <a:buFont typeface="Arial" panose="020B0604020202020204" pitchFamily="34" charset="0"/>
              <a:buChar char="•"/>
            </a:pPr>
            <a:r>
              <a:rPr lang="en-US"/>
              <a:t>Write the quotient of two whole numbers as a fraction or a mixed number.</a:t>
            </a:r>
          </a:p>
        </p:txBody>
      </p:sp>
      <p:sp>
        <p:nvSpPr>
          <p:cNvPr id="6" name="Text Placeholder 5">
            <a:extLst>
              <a:ext uri="{FF2B5EF4-FFF2-40B4-BE49-F238E27FC236}">
                <a16:creationId xmlns:a16="http://schemas.microsoft.com/office/drawing/2014/main" id="{857887A5-4FD3-CB82-3A1B-2A3713DEF5EC}"/>
              </a:ext>
            </a:extLst>
          </p:cNvPr>
          <p:cNvSpPr>
            <a:spLocks noGrp="1"/>
          </p:cNvSpPr>
          <p:nvPr>
            <p:ph type="body" sz="quarter" idx="15"/>
          </p:nvPr>
        </p:nvSpPr>
        <p:spPr/>
        <p:txBody>
          <a:bodyPr/>
          <a:lstStyle/>
          <a:p>
            <a:r>
              <a:rPr lang="en-US"/>
              <a:t>LESSON 18 • Fractions as Division</a:t>
            </a:r>
          </a:p>
        </p:txBody>
      </p:sp>
    </p:spTree>
    <p:extLst>
      <p:ext uri="{BB962C8B-B14F-4D97-AF65-F5344CB8AC3E}">
        <p14:creationId xmlns:p14="http://schemas.microsoft.com/office/powerpoint/2010/main" val="31505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CEF84887-FCFE-FD4A-9494-B07AF9C0105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CC0DE13F-5F4B-244F-9D8F-C0F2AD181B92}"/>
              </a:ext>
            </a:extLst>
          </p:cNvPr>
          <p:cNvSpPr>
            <a:spLocks noGrp="1"/>
          </p:cNvSpPr>
          <p:nvPr>
            <p:ph type="body" sz="quarter" idx="13"/>
          </p:nvPr>
        </p:nvSpPr>
        <p:spPr/>
        <p:txBody>
          <a:bodyPr/>
          <a:lstStyle/>
          <a:p>
            <a:r>
              <a:rPr lang="en-US"/>
              <a:t>Make connections and explain your thinking</a:t>
            </a:r>
          </a:p>
        </p:txBody>
      </p:sp>
      <p:pic>
        <p:nvPicPr>
          <p:cNvPr id="23" name="Picture Placeholder 22" descr="two">
            <a:extLst>
              <a:ext uri="{FF2B5EF4-FFF2-40B4-BE49-F238E27FC236}">
                <a16:creationId xmlns:a16="http://schemas.microsoft.com/office/drawing/2014/main" id="{7C9267D6-4D4D-8643-8CCC-A7E950214EFF}"/>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Look Ahead">
            <a:extLst>
              <a:ext uri="{FF2B5EF4-FFF2-40B4-BE49-F238E27FC236}">
                <a16:creationId xmlns:a16="http://schemas.microsoft.com/office/drawing/2014/main" id="{E827172B-0999-7340-8D11-77BB656310D6}"/>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9" name="Content Placeholder 8">
            <a:extLst>
              <a:ext uri="{FF2B5EF4-FFF2-40B4-BE49-F238E27FC236}">
                <a16:creationId xmlns:a16="http://schemas.microsoft.com/office/drawing/2014/main" id="{FD3FDFDA-D05D-7D48-9CF1-2604EF6B7B9E}"/>
              </a:ext>
            </a:extLst>
          </p:cNvPr>
          <p:cNvSpPr>
            <a:spLocks noGrp="1"/>
          </p:cNvSpPr>
          <p:nvPr>
            <p:ph sz="quarter" idx="10"/>
          </p:nvPr>
        </p:nvSpPr>
        <p:spPr>
          <a:xfrm>
            <a:off x="665496" y="1389896"/>
            <a:ext cx="6052804" cy="2722520"/>
          </a:xfrm>
        </p:spPr>
        <p:txBody>
          <a:bodyPr/>
          <a:lstStyle/>
          <a:p>
            <a:r>
              <a:rPr lang="en-US"/>
              <a:t>Suppose Mrs. Meier shares 8 fluid ounces of paint equally among the 5 students. You can think about this quotient in two ways.</a:t>
            </a:r>
          </a:p>
          <a:p>
            <a:endParaRPr lang="en-US"/>
          </a:p>
          <a:p>
            <a:pPr marL="293688" indent="-293688"/>
            <a:r>
              <a:rPr lang="en-US" b="1"/>
              <a:t>b. </a:t>
            </a:r>
            <a:r>
              <a:rPr lang="en-US"/>
              <a:t>Think of 8 fluid ounces as 5 fluid ounces + 3 fluid ounces. Explain how the shaded part of the model below shows one student’s share.                 </a:t>
            </a:r>
          </a:p>
          <a:p>
            <a:pPr marL="293688" indent="-293688"/>
            <a:r>
              <a:rPr lang="en-US"/>
              <a:t>     </a:t>
            </a:r>
          </a:p>
        </p:txBody>
      </p:sp>
      <p:sp>
        <p:nvSpPr>
          <p:cNvPr id="2" name="TextBox 1">
            <a:extLst>
              <a:ext uri="{FF2B5EF4-FFF2-40B4-BE49-F238E27FC236}">
                <a16:creationId xmlns:a16="http://schemas.microsoft.com/office/drawing/2014/main" id="{0D91475E-2AEE-7DFA-3072-C07514B780DC}"/>
              </a:ext>
            </a:extLst>
          </p:cNvPr>
          <p:cNvSpPr txBox="1"/>
          <p:nvPr/>
        </p:nvSpPr>
        <p:spPr>
          <a:xfrm>
            <a:off x="2175268" y="3761719"/>
            <a:ext cx="6221557"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     5 fluid ounces                                  3 fluid ounces</a:t>
            </a:r>
          </a:p>
        </p:txBody>
      </p:sp>
      <p:pic>
        <p:nvPicPr>
          <p:cNvPr id="5" name="Content Placeholder 4" descr="Left: 5 equal circles, with 1 shaded; right: 3 equal circles, each divided into 5 equal wedges, with 1 wedge shaded.">
            <a:extLst>
              <a:ext uri="{FF2B5EF4-FFF2-40B4-BE49-F238E27FC236}">
                <a16:creationId xmlns:a16="http://schemas.microsoft.com/office/drawing/2014/main" id="{1CD89115-914E-8840-B254-B69DD5F62B79}"/>
              </a:ext>
            </a:extLst>
          </p:cNvPr>
          <p:cNvPicPr>
            <a:picLocks noGrp="1" noChangeAspect="1"/>
          </p:cNvPicPr>
          <p:nvPr>
            <p:ph sz="quarter" idx="18"/>
          </p:nvPr>
        </p:nvPicPr>
        <p:blipFill rotWithShape="1">
          <a:blip r:embed="rId6" cstate="screen">
            <a:extLst>
              <a:ext uri="{28A0092B-C50C-407E-A947-70E740481C1C}">
                <a14:useLocalDpi xmlns:a14="http://schemas.microsoft.com/office/drawing/2010/main"/>
              </a:ext>
            </a:extLst>
          </a:blip>
          <a:srcRect/>
          <a:stretch/>
        </p:blipFill>
        <p:spPr>
          <a:xfrm>
            <a:off x="1194198" y="4235528"/>
            <a:ext cx="7529830" cy="817369"/>
          </a:xfrm>
        </p:spPr>
      </p:pic>
      <p:sp>
        <p:nvSpPr>
          <p:cNvPr id="17" name="Content Placeholder 16">
            <a:extLst>
              <a:ext uri="{FF2B5EF4-FFF2-40B4-BE49-F238E27FC236}">
                <a16:creationId xmlns:a16="http://schemas.microsoft.com/office/drawing/2014/main" id="{BB2C2F57-63AD-DA4A-93D4-0E712DC0612A}"/>
              </a:ext>
            </a:extLst>
          </p:cNvPr>
          <p:cNvSpPr>
            <a:spLocks noGrp="1"/>
          </p:cNvSpPr>
          <p:nvPr>
            <p:ph sz="quarter" idx="20"/>
          </p:nvPr>
        </p:nvSpPr>
        <p:spPr>
          <a:xfrm>
            <a:off x="731490" y="5502152"/>
            <a:ext cx="5420407" cy="817368"/>
          </a:xfrm>
        </p:spPr>
        <p:txBody>
          <a:bodyPr/>
          <a:lstStyle/>
          <a:p>
            <a:pPr>
              <a:spcAft>
                <a:spcPts val="600"/>
              </a:spcAft>
            </a:pPr>
            <a:r>
              <a:rPr lang="en-US" b="1"/>
              <a:t>c. </a:t>
            </a:r>
            <a:r>
              <a:rPr lang="en-US"/>
              <a:t>Write the quotient 8    5 as a fraction and as</a:t>
            </a:r>
          </a:p>
          <a:p>
            <a:pPr marL="285750"/>
            <a:r>
              <a:rPr lang="en-US"/>
              <a:t>a mixed number. </a:t>
            </a:r>
          </a:p>
        </p:txBody>
      </p:sp>
      <p:pic>
        <p:nvPicPr>
          <p:cNvPr id="32" name="Picture 31">
            <a:extLst>
              <a:ext uri="{FF2B5EF4-FFF2-40B4-BE49-F238E27FC236}">
                <a16:creationId xmlns:a16="http://schemas.microsoft.com/office/drawing/2014/main" id="{99863A25-1C53-3841-8A7D-C6C517D0559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333743" y="5583293"/>
            <a:ext cx="215900" cy="241300"/>
          </a:xfrm>
          <a:prstGeom prst="rect">
            <a:avLst/>
          </a:prstGeom>
        </p:spPr>
      </p:pic>
      <p:pic>
        <p:nvPicPr>
          <p:cNvPr id="3" name="Picture 2">
            <a:extLst>
              <a:ext uri="{FF2B5EF4-FFF2-40B4-BE49-F238E27FC236}">
                <a16:creationId xmlns:a16="http://schemas.microsoft.com/office/drawing/2014/main" id="{5BFAAFA2-EEC8-12B2-0157-5528A4FBAF0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038147" y="6144008"/>
            <a:ext cx="2247900" cy="101600"/>
          </a:xfrm>
          <a:prstGeom prst="rect">
            <a:avLst/>
          </a:prstGeom>
        </p:spPr>
      </p:pic>
      <p:sp>
        <p:nvSpPr>
          <p:cNvPr id="19" name="Text Placeholder 18">
            <a:extLst>
              <a:ext uri="{FF2B5EF4-FFF2-40B4-BE49-F238E27FC236}">
                <a16:creationId xmlns:a16="http://schemas.microsoft.com/office/drawing/2014/main" id="{03BB30FD-0736-7140-921D-8A06EF2DFC32}"/>
              </a:ext>
            </a:extLst>
          </p:cNvPr>
          <p:cNvSpPr>
            <a:spLocks noGrp="1"/>
          </p:cNvSpPr>
          <p:nvPr>
            <p:ph type="body" sz="quarter" idx="22"/>
          </p:nvPr>
        </p:nvSpPr>
        <p:spPr/>
        <p:txBody>
          <a:bodyPr/>
          <a:lstStyle/>
          <a:p>
            <a:r>
              <a:rPr lang="en-US"/>
              <a:t>376</a:t>
            </a:r>
          </a:p>
        </p:txBody>
      </p:sp>
    </p:spTree>
    <p:extLst>
      <p:ext uri="{BB962C8B-B14F-4D97-AF65-F5344CB8AC3E}">
        <p14:creationId xmlns:p14="http://schemas.microsoft.com/office/powerpoint/2010/main" val="69773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7681A6F-FE83-3149-ADB4-A5E23FA11DF6}"/>
              </a:ext>
            </a:extLst>
          </p:cNvPr>
          <p:cNvSpPr>
            <a:spLocks noGrp="1"/>
          </p:cNvSpPr>
          <p:nvPr>
            <p:ph type="body" sz="quarter" idx="12"/>
          </p:nvPr>
        </p:nvSpPr>
        <p:spPr/>
        <p:txBody>
          <a:bodyPr/>
          <a:lstStyle/>
          <a:p>
            <a:r>
              <a:rPr lang="en-US"/>
              <a:t>Close: Exit Ticket</a:t>
            </a:r>
          </a:p>
        </p:txBody>
      </p:sp>
      <p:pic>
        <p:nvPicPr>
          <p:cNvPr id="19" name="Picture Placeholder 18" descr="three">
            <a:extLst>
              <a:ext uri="{FF2B5EF4-FFF2-40B4-BE49-F238E27FC236}">
                <a16:creationId xmlns:a16="http://schemas.microsoft.com/office/drawing/2014/main" id="{E111F881-1574-8341-AC69-9C43BD86F48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21" name="Picture Placeholder 20" descr="Reflect">
            <a:extLst>
              <a:ext uri="{FF2B5EF4-FFF2-40B4-BE49-F238E27FC236}">
                <a16:creationId xmlns:a16="http://schemas.microsoft.com/office/drawing/2014/main" id="{AF0C328F-E17B-F34D-8700-31A43661F268}"/>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13" name="Content Placeholder 12">
            <a:extLst>
              <a:ext uri="{FF2B5EF4-FFF2-40B4-BE49-F238E27FC236}">
                <a16:creationId xmlns:a16="http://schemas.microsoft.com/office/drawing/2014/main" id="{46E673A7-51C3-DE44-A1F7-41CABC9DDB03}"/>
              </a:ext>
            </a:extLst>
          </p:cNvPr>
          <p:cNvSpPr>
            <a:spLocks noGrp="1"/>
          </p:cNvSpPr>
          <p:nvPr>
            <p:ph sz="quarter" idx="10"/>
          </p:nvPr>
        </p:nvSpPr>
        <p:spPr>
          <a:xfrm>
            <a:off x="665497" y="1389897"/>
            <a:ext cx="5486400" cy="1726528"/>
          </a:xfrm>
        </p:spPr>
        <p:txBody>
          <a:bodyPr/>
          <a:lstStyle/>
          <a:p>
            <a:r>
              <a:rPr lang="en-US"/>
              <a:t>How would you write the fraction    as a</a:t>
            </a:r>
          </a:p>
          <a:p>
            <a:pPr>
              <a:lnSpc>
                <a:spcPct val="150000"/>
              </a:lnSpc>
            </a:pPr>
            <a:r>
              <a:rPr lang="en-US"/>
              <a:t>division expression? Write a word problem that</a:t>
            </a:r>
          </a:p>
          <a:p>
            <a:r>
              <a:rPr lang="en-US"/>
              <a:t>can be represented by your expression and by</a:t>
            </a:r>
          </a:p>
          <a:p>
            <a:pPr>
              <a:lnSpc>
                <a:spcPct val="150000"/>
              </a:lnSpc>
            </a:pPr>
            <a:r>
              <a:rPr lang="en-US"/>
              <a:t>the fraction   .</a:t>
            </a:r>
          </a:p>
        </p:txBody>
      </p:sp>
      <p:pic>
        <p:nvPicPr>
          <p:cNvPr id="23" name="Picture 22">
            <a:extLst>
              <a:ext uri="{FF2B5EF4-FFF2-40B4-BE49-F238E27FC236}">
                <a16:creationId xmlns:a16="http://schemas.microsoft.com/office/drawing/2014/main" id="{744D45A4-0E28-9244-BB3B-A4E16DD4C9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62160" y="1402604"/>
            <a:ext cx="177800" cy="417830"/>
          </a:xfrm>
          <a:prstGeom prst="rect">
            <a:avLst/>
          </a:prstGeom>
        </p:spPr>
      </p:pic>
      <p:pic>
        <p:nvPicPr>
          <p:cNvPr id="24" name="Picture 23">
            <a:extLst>
              <a:ext uri="{FF2B5EF4-FFF2-40B4-BE49-F238E27FC236}">
                <a16:creationId xmlns:a16="http://schemas.microsoft.com/office/drawing/2014/main" id="{45D4CF5E-C3B9-0B46-B0E6-EE145127B5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60988" y="2558098"/>
            <a:ext cx="177800" cy="417830"/>
          </a:xfrm>
          <a:prstGeom prst="rect">
            <a:avLst/>
          </a:prstGeom>
        </p:spPr>
      </p:pic>
      <p:sp>
        <p:nvSpPr>
          <p:cNvPr id="17" name="Text Placeholder 16">
            <a:extLst>
              <a:ext uri="{FF2B5EF4-FFF2-40B4-BE49-F238E27FC236}">
                <a16:creationId xmlns:a16="http://schemas.microsoft.com/office/drawing/2014/main" id="{F049D4F4-5476-5B4A-8521-A699602E337D}"/>
              </a:ext>
            </a:extLst>
          </p:cNvPr>
          <p:cNvSpPr>
            <a:spLocks noGrp="1"/>
          </p:cNvSpPr>
          <p:nvPr>
            <p:ph type="body" sz="quarter" idx="17"/>
          </p:nvPr>
        </p:nvSpPr>
        <p:spPr/>
        <p:txBody>
          <a:bodyPr/>
          <a:lstStyle/>
          <a:p>
            <a:r>
              <a:rPr lang="en-US"/>
              <a:t>376</a:t>
            </a:r>
          </a:p>
        </p:txBody>
      </p:sp>
    </p:spTree>
    <p:extLst>
      <p:ext uri="{BB962C8B-B14F-4D97-AF65-F5344CB8AC3E}">
        <p14:creationId xmlns:p14="http://schemas.microsoft.com/office/powerpoint/2010/main" val="355987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69F55C-9445-594C-9C28-0AE300D38152}"/>
              </a:ext>
            </a:extLst>
          </p:cNvPr>
          <p:cNvSpPr>
            <a:spLocks noGrp="1"/>
          </p:cNvSpPr>
          <p:nvPr>
            <p:ph type="body" sz="quarter" idx="12"/>
          </p:nvPr>
        </p:nvSpPr>
        <p:spPr/>
        <p:txBody>
          <a:bodyPr>
            <a:normAutofit/>
          </a:bodyPr>
          <a:lstStyle/>
          <a:p>
            <a:r>
              <a:rPr lang="en-US"/>
              <a:t>Real-World Connection</a:t>
            </a:r>
          </a:p>
        </p:txBody>
      </p:sp>
      <p:sp>
        <p:nvSpPr>
          <p:cNvPr id="13" name="Content Placeholder 12">
            <a:extLst>
              <a:ext uri="{FF2B5EF4-FFF2-40B4-BE49-F238E27FC236}">
                <a16:creationId xmlns:a16="http://schemas.microsoft.com/office/drawing/2014/main" id="{23E44B7A-D61D-C445-9FEA-6A4543F2A813}"/>
              </a:ext>
            </a:extLst>
          </p:cNvPr>
          <p:cNvSpPr>
            <a:spLocks noGrp="1"/>
          </p:cNvSpPr>
          <p:nvPr>
            <p:ph sz="quarter" idx="10"/>
          </p:nvPr>
        </p:nvSpPr>
        <p:spPr/>
        <p:txBody>
          <a:bodyPr/>
          <a:lstStyle/>
          <a:p>
            <a:r>
              <a:rPr lang="en-US"/>
              <a:t>A potter makes objects such as bowls, plates, and cups out of clay. To make a matching set of cups or other items, a potter needs to be able to cut clay into equal-size pieces.</a:t>
            </a:r>
          </a:p>
          <a:p>
            <a:endParaRPr lang="en-US"/>
          </a:p>
          <a:p>
            <a:r>
              <a:rPr lang="en-US"/>
              <a:t>When might it be useful to divide one whole number by a greater whole number?</a:t>
            </a:r>
          </a:p>
        </p:txBody>
      </p:sp>
      <p:pic>
        <p:nvPicPr>
          <p:cNvPr id="11" name="Content Placeholder 9">
            <a:extLst>
              <a:ext uri="{FF2B5EF4-FFF2-40B4-BE49-F238E27FC236}">
                <a16:creationId xmlns:a16="http://schemas.microsoft.com/office/drawing/2014/main" id="{B3D4C9E5-C8DC-7E40-9C5B-EBACA3D0E6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0085" y="1189038"/>
            <a:ext cx="3547044" cy="4760070"/>
          </a:xfrm>
          <a:prstGeom prst="rect">
            <a:avLst/>
          </a:prstGeom>
        </p:spPr>
      </p:pic>
    </p:spTree>
    <p:extLst>
      <p:ext uri="{BB962C8B-B14F-4D97-AF65-F5344CB8AC3E}">
        <p14:creationId xmlns:p14="http://schemas.microsoft.com/office/powerpoint/2010/main" val="356234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D37A8-6DF7-F644-B33E-B490AAAC894A}"/>
              </a:ext>
            </a:extLst>
          </p:cNvPr>
          <p:cNvSpPr>
            <a:spLocks noGrp="1"/>
          </p:cNvSpPr>
          <p:nvPr>
            <p:ph type="body" sz="quarter" idx="12"/>
          </p:nvPr>
        </p:nvSpPr>
        <p:spPr/>
        <p:txBody>
          <a:bodyPr/>
          <a:lstStyle/>
          <a:p>
            <a:r>
              <a:rPr lang="en-US"/>
              <a:t>Vocabulary</a:t>
            </a:r>
          </a:p>
        </p:txBody>
      </p:sp>
      <p:pic>
        <p:nvPicPr>
          <p:cNvPr id="15" name="Picture Placeholder 14" descr="one">
            <a:extLst>
              <a:ext uri="{FF2B5EF4-FFF2-40B4-BE49-F238E27FC236}">
                <a16:creationId xmlns:a16="http://schemas.microsoft.com/office/drawing/2014/main" id="{28C67C23-A230-2144-9554-D46123EF53A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2134" b="2134"/>
          <a:stretch>
            <a:fillRect/>
          </a:stretch>
        </p:blipFill>
        <p:spPr/>
      </p:pic>
      <p:pic>
        <p:nvPicPr>
          <p:cNvPr id="17" name="Picture Placeholder 16" descr="Word">
            <a:extLst>
              <a:ext uri="{FF2B5EF4-FFF2-40B4-BE49-F238E27FC236}">
                <a16:creationId xmlns:a16="http://schemas.microsoft.com/office/drawing/2014/main" id="{9C074EC4-0030-524D-8BC6-D3A263116534}"/>
              </a:ext>
            </a:extLst>
          </p:cNvPr>
          <p:cNvPicPr>
            <a:picLocks noGrp="1" noChangeAspect="1"/>
          </p:cNvPicPr>
          <p:nvPr>
            <p:ph type="pic" sz="quarter" idx="22"/>
          </p:nvPr>
        </p:nvPicPr>
        <p:blipFill>
          <a:blip r:embed="rId4" cstate="screen">
            <a:extLst>
              <a:ext uri="{28A0092B-C50C-407E-A947-70E740481C1C}">
                <a14:useLocalDpi xmlns:a14="http://schemas.microsoft.com/office/drawing/2010/main"/>
              </a:ext>
            </a:extLst>
          </a:blip>
          <a:srcRect/>
          <a:stretch>
            <a:fillRect/>
          </a:stretch>
        </p:blipFill>
        <p:spPr/>
      </p:pic>
      <p:pic>
        <p:nvPicPr>
          <p:cNvPr id="19" name="Picture Placeholder 18" descr="In My Own Words">
            <a:extLst>
              <a:ext uri="{FF2B5EF4-FFF2-40B4-BE49-F238E27FC236}">
                <a16:creationId xmlns:a16="http://schemas.microsoft.com/office/drawing/2014/main" id="{DC1F5A97-3D17-A140-90F3-58E2013B6C05}"/>
              </a:ext>
            </a:extLst>
          </p:cNvPr>
          <p:cNvPicPr>
            <a:picLocks noGrp="1" noChangeAspect="1"/>
          </p:cNvPicPr>
          <p:nvPr>
            <p:ph type="pic" sz="quarter" idx="23"/>
          </p:nvPr>
        </p:nvPicPr>
        <p:blipFill>
          <a:blip r:embed="rId5" cstate="screen">
            <a:extLst>
              <a:ext uri="{28A0092B-C50C-407E-A947-70E740481C1C}">
                <a14:useLocalDpi xmlns:a14="http://schemas.microsoft.com/office/drawing/2010/main"/>
              </a:ext>
            </a:extLst>
          </a:blip>
          <a:srcRect/>
          <a:stretch>
            <a:fillRect/>
          </a:stretch>
        </p:blipFill>
        <p:spPr/>
      </p:pic>
      <p:pic>
        <p:nvPicPr>
          <p:cNvPr id="21" name="Picture Placeholder 20" descr="Example">
            <a:extLst>
              <a:ext uri="{FF2B5EF4-FFF2-40B4-BE49-F238E27FC236}">
                <a16:creationId xmlns:a16="http://schemas.microsoft.com/office/drawing/2014/main" id="{5696978D-0862-9948-BDE1-D639D8C29184}"/>
              </a:ext>
            </a:extLst>
          </p:cNvPr>
          <p:cNvPicPr>
            <a:picLocks noGrp="1" noChangeAspect="1"/>
          </p:cNvPicPr>
          <p:nvPr>
            <p:ph type="pic" sz="quarter" idx="24"/>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CD42C9B6-F25C-874C-BD27-BC5B6055024B}"/>
              </a:ext>
            </a:extLst>
          </p:cNvPr>
          <p:cNvSpPr>
            <a:spLocks noGrp="1"/>
          </p:cNvSpPr>
          <p:nvPr>
            <p:ph type="body" sz="quarter" idx="25"/>
          </p:nvPr>
        </p:nvSpPr>
        <p:spPr/>
        <p:txBody>
          <a:bodyPr/>
          <a:lstStyle/>
          <a:p>
            <a:r>
              <a:rPr lang="en-US"/>
              <a:t>fraction</a:t>
            </a:r>
          </a:p>
        </p:txBody>
      </p:sp>
      <p:sp>
        <p:nvSpPr>
          <p:cNvPr id="11" name="Text Placeholder 10">
            <a:extLst>
              <a:ext uri="{FF2B5EF4-FFF2-40B4-BE49-F238E27FC236}">
                <a16:creationId xmlns:a16="http://schemas.microsoft.com/office/drawing/2014/main" id="{4DB87691-0D6E-AA41-9609-6461228347B4}"/>
              </a:ext>
            </a:extLst>
          </p:cNvPr>
          <p:cNvSpPr>
            <a:spLocks noGrp="1"/>
          </p:cNvSpPr>
          <p:nvPr>
            <p:ph type="body" sz="quarter" idx="26"/>
          </p:nvPr>
        </p:nvSpPr>
        <p:spPr>
          <a:xfrm>
            <a:off x="1055615" y="3109365"/>
            <a:ext cx="1301995" cy="299108"/>
          </a:xfrm>
        </p:spPr>
        <p:txBody>
          <a:bodyPr/>
          <a:lstStyle/>
          <a:p>
            <a:r>
              <a:rPr lang="en-US"/>
              <a:t>division</a:t>
            </a:r>
            <a:br>
              <a:rPr lang="en-US"/>
            </a:br>
            <a:r>
              <a:rPr lang="en-US"/>
              <a:t>expression</a:t>
            </a:r>
          </a:p>
        </p:txBody>
      </p:sp>
      <p:sp>
        <p:nvSpPr>
          <p:cNvPr id="12" name="Text Placeholder 11">
            <a:extLst>
              <a:ext uri="{FF2B5EF4-FFF2-40B4-BE49-F238E27FC236}">
                <a16:creationId xmlns:a16="http://schemas.microsoft.com/office/drawing/2014/main" id="{2A2AD754-1299-2645-BE27-EB799E396115}"/>
              </a:ext>
            </a:extLst>
          </p:cNvPr>
          <p:cNvSpPr>
            <a:spLocks noGrp="1"/>
          </p:cNvSpPr>
          <p:nvPr>
            <p:ph type="body" sz="quarter" idx="27"/>
          </p:nvPr>
        </p:nvSpPr>
        <p:spPr/>
        <p:txBody>
          <a:bodyPr/>
          <a:lstStyle/>
          <a:p>
            <a:r>
              <a:rPr lang="en-US"/>
              <a:t>quotient</a:t>
            </a:r>
          </a:p>
        </p:txBody>
      </p:sp>
      <p:sp>
        <p:nvSpPr>
          <p:cNvPr id="13" name="Text Placeholder 12">
            <a:extLst>
              <a:ext uri="{FF2B5EF4-FFF2-40B4-BE49-F238E27FC236}">
                <a16:creationId xmlns:a16="http://schemas.microsoft.com/office/drawing/2014/main" id="{9FA1C03C-0C58-B54A-80EE-FB56FFE1E483}"/>
              </a:ext>
            </a:extLst>
          </p:cNvPr>
          <p:cNvSpPr>
            <a:spLocks noGrp="1"/>
          </p:cNvSpPr>
          <p:nvPr>
            <p:ph type="body" sz="quarter" idx="28"/>
          </p:nvPr>
        </p:nvSpPr>
        <p:spPr>
          <a:xfrm>
            <a:off x="1040918" y="5541078"/>
            <a:ext cx="1301995" cy="299108"/>
          </a:xfrm>
        </p:spPr>
        <p:txBody>
          <a:bodyPr/>
          <a:lstStyle/>
          <a:p>
            <a:r>
              <a:rPr lang="en-US"/>
              <a:t>remainder</a:t>
            </a:r>
          </a:p>
        </p:txBody>
      </p:sp>
      <p:sp>
        <p:nvSpPr>
          <p:cNvPr id="6" name="Text Placeholder 5">
            <a:extLst>
              <a:ext uri="{FF2B5EF4-FFF2-40B4-BE49-F238E27FC236}">
                <a16:creationId xmlns:a16="http://schemas.microsoft.com/office/drawing/2014/main" id="{EF787DD4-B21B-DB4A-8F86-C92299A0D7A4}"/>
              </a:ext>
            </a:extLst>
          </p:cNvPr>
          <p:cNvSpPr>
            <a:spLocks noGrp="1"/>
          </p:cNvSpPr>
          <p:nvPr>
            <p:ph type="body" sz="quarter" idx="16"/>
          </p:nvPr>
        </p:nvSpPr>
        <p:spPr/>
        <p:txBody>
          <a:bodyPr/>
          <a:lstStyle/>
          <a:p>
            <a:r>
              <a:rPr lang="en-US"/>
              <a:t>377</a:t>
            </a:r>
          </a:p>
        </p:txBody>
      </p:sp>
    </p:spTree>
    <p:extLst>
      <p:ext uri="{BB962C8B-B14F-4D97-AF65-F5344CB8AC3E}">
        <p14:creationId xmlns:p14="http://schemas.microsoft.com/office/powerpoint/2010/main" val="396940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D1B4DF-CF1D-A241-ABF5-E7467C2F567C}"/>
              </a:ext>
            </a:extLst>
          </p:cNvPr>
          <p:cNvSpPr>
            <a:spLocks noGrp="1"/>
          </p:cNvSpPr>
          <p:nvPr>
            <p:ph type="body" sz="quarter" idx="12"/>
          </p:nvPr>
        </p:nvSpPr>
        <p:spPr/>
        <p:txBody>
          <a:bodyPr/>
          <a:lstStyle/>
          <a:p>
            <a:r>
              <a:rPr lang="en-US"/>
              <a:t>Practice</a:t>
            </a:r>
          </a:p>
        </p:txBody>
      </p:sp>
      <p:pic>
        <p:nvPicPr>
          <p:cNvPr id="18" name="Picture Placeholder 17" descr="two">
            <a:extLst>
              <a:ext uri="{FF2B5EF4-FFF2-40B4-BE49-F238E27FC236}">
                <a16:creationId xmlns:a16="http://schemas.microsoft.com/office/drawing/2014/main" id="{19B29405-FC61-5D40-AEAE-2B2C6030A04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2" name="Content Placeholder 11">
            <a:extLst>
              <a:ext uri="{FF2B5EF4-FFF2-40B4-BE49-F238E27FC236}">
                <a16:creationId xmlns:a16="http://schemas.microsoft.com/office/drawing/2014/main" id="{C5EC5094-653F-4044-BC95-E9B5531DCD47}"/>
              </a:ext>
            </a:extLst>
          </p:cNvPr>
          <p:cNvSpPr>
            <a:spLocks noGrp="1"/>
          </p:cNvSpPr>
          <p:nvPr>
            <p:ph sz="quarter" idx="10"/>
          </p:nvPr>
        </p:nvSpPr>
        <p:spPr>
          <a:xfrm>
            <a:off x="665497" y="948110"/>
            <a:ext cx="5486400" cy="1845890"/>
          </a:xfrm>
        </p:spPr>
        <p:txBody>
          <a:bodyPr/>
          <a:lstStyle/>
          <a:p>
            <a:r>
              <a:rPr lang="en-US"/>
              <a:t>Write the fraction    as a division </a:t>
            </a:r>
          </a:p>
          <a:p>
            <a:pPr>
              <a:lnSpc>
                <a:spcPct val="150000"/>
              </a:lnSpc>
            </a:pPr>
            <a:r>
              <a:rPr lang="en-US"/>
              <a:t>expression.</a:t>
            </a:r>
          </a:p>
          <a:p>
            <a:endParaRPr lang="en-US"/>
          </a:p>
          <a:p>
            <a:r>
              <a:rPr lang="en-US"/>
              <a:t>How could you use multiplication to check your answer?</a:t>
            </a:r>
          </a:p>
          <a:p>
            <a:endParaRPr lang="en-US"/>
          </a:p>
        </p:txBody>
      </p:sp>
      <p:pic>
        <p:nvPicPr>
          <p:cNvPr id="20" name="Picture 19">
            <a:extLst>
              <a:ext uri="{FF2B5EF4-FFF2-40B4-BE49-F238E27FC236}">
                <a16:creationId xmlns:a16="http://schemas.microsoft.com/office/drawing/2014/main" id="{DDD7163D-F1C4-7248-8DEB-1DB7537D9A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00845" y="948110"/>
            <a:ext cx="204470" cy="426720"/>
          </a:xfrm>
          <a:prstGeom prst="rect">
            <a:avLst/>
          </a:prstGeom>
        </p:spPr>
      </p:pic>
      <p:pic>
        <p:nvPicPr>
          <p:cNvPr id="3" name="Picture 2">
            <a:extLst>
              <a:ext uri="{FF2B5EF4-FFF2-40B4-BE49-F238E27FC236}">
                <a16:creationId xmlns:a16="http://schemas.microsoft.com/office/drawing/2014/main" id="{4448E6E9-0DAE-D9BE-185D-9098EFC4DF3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90355" y="1614160"/>
            <a:ext cx="2247900" cy="101600"/>
          </a:xfrm>
          <a:prstGeom prst="rect">
            <a:avLst/>
          </a:prstGeom>
        </p:spPr>
      </p:pic>
      <p:sp>
        <p:nvSpPr>
          <p:cNvPr id="16" name="Text Placeholder 15">
            <a:extLst>
              <a:ext uri="{FF2B5EF4-FFF2-40B4-BE49-F238E27FC236}">
                <a16:creationId xmlns:a16="http://schemas.microsoft.com/office/drawing/2014/main" id="{170A4860-9C86-9C49-B217-648B24A2BCDD}"/>
              </a:ext>
            </a:extLst>
          </p:cNvPr>
          <p:cNvSpPr>
            <a:spLocks noGrp="1"/>
          </p:cNvSpPr>
          <p:nvPr>
            <p:ph type="body" sz="quarter" idx="17"/>
          </p:nvPr>
        </p:nvSpPr>
        <p:spPr/>
        <p:txBody>
          <a:bodyPr/>
          <a:lstStyle/>
          <a:p>
            <a:r>
              <a:rPr lang="en-US"/>
              <a:t>377</a:t>
            </a:r>
          </a:p>
        </p:txBody>
      </p:sp>
    </p:spTree>
    <p:extLst>
      <p:ext uri="{BB962C8B-B14F-4D97-AF65-F5344CB8AC3E}">
        <p14:creationId xmlns:p14="http://schemas.microsoft.com/office/powerpoint/2010/main" val="40940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85D60A1-9F55-4C4F-99BF-BF8968DEEC51}"/>
              </a:ext>
            </a:extLst>
          </p:cNvPr>
          <p:cNvSpPr>
            <a:spLocks noGrp="1"/>
          </p:cNvSpPr>
          <p:nvPr>
            <p:ph type="body" sz="quarter" idx="12"/>
          </p:nvPr>
        </p:nvSpPr>
        <p:spPr/>
        <p:txBody>
          <a:bodyPr/>
          <a:lstStyle/>
          <a:p>
            <a:r>
              <a:rPr lang="en-US"/>
              <a:t>Practice</a:t>
            </a:r>
          </a:p>
        </p:txBody>
      </p:sp>
      <p:pic>
        <p:nvPicPr>
          <p:cNvPr id="13" name="Picture Placeholder 12" descr="three">
            <a:extLst>
              <a:ext uri="{FF2B5EF4-FFF2-40B4-BE49-F238E27FC236}">
                <a16:creationId xmlns:a16="http://schemas.microsoft.com/office/drawing/2014/main" id="{597B0892-C606-CE44-948D-CFDDBC1B785F}"/>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D2B2AE8-25A3-DA49-AE72-F2CBBA8C6816}"/>
              </a:ext>
            </a:extLst>
          </p:cNvPr>
          <p:cNvSpPr>
            <a:spLocks noGrp="1"/>
          </p:cNvSpPr>
          <p:nvPr>
            <p:ph type="body" sz="quarter" idx="10"/>
          </p:nvPr>
        </p:nvSpPr>
        <p:spPr/>
        <p:txBody>
          <a:bodyPr/>
          <a:lstStyle/>
          <a:p>
            <a:pPr>
              <a:spcAft>
                <a:spcPts val="600"/>
              </a:spcAft>
            </a:pPr>
            <a:r>
              <a:rPr lang="en-US" b="0">
                <a:solidFill>
                  <a:schemeClr val="tx1"/>
                </a:solidFill>
              </a:rPr>
              <a:t>Solve the problem. Show your work.</a:t>
            </a:r>
          </a:p>
          <a:p>
            <a:r>
              <a:rPr lang="en-US"/>
              <a:t>A group of 8 students are making reusable</a:t>
            </a:r>
          </a:p>
          <a:p>
            <a:r>
              <a:rPr lang="en-US"/>
              <a:t>snack bags out of cloth. The students need</a:t>
            </a:r>
          </a:p>
          <a:p>
            <a:r>
              <a:rPr lang="en-US"/>
              <a:t>to share 3 yards of cloth equally. How many</a:t>
            </a:r>
          </a:p>
          <a:p>
            <a:r>
              <a:rPr lang="en-US"/>
              <a:t>yards of cloth does each student get?</a:t>
            </a:r>
          </a:p>
        </p:txBody>
      </p:sp>
      <p:sp>
        <p:nvSpPr>
          <p:cNvPr id="14" name="Text Placeholder 2">
            <a:extLst>
              <a:ext uri="{FF2B5EF4-FFF2-40B4-BE49-F238E27FC236}">
                <a16:creationId xmlns:a16="http://schemas.microsoft.com/office/drawing/2014/main" id="{56CEA83C-0288-2043-AF02-C65E3E4A5FE7}"/>
              </a:ext>
            </a:extLst>
          </p:cNvPr>
          <p:cNvSpPr txBox="1">
            <a:spLocks/>
          </p:cNvSpPr>
          <p:nvPr/>
        </p:nvSpPr>
        <p:spPr>
          <a:xfrm>
            <a:off x="664973" y="6036029"/>
            <a:ext cx="5486400" cy="407258"/>
          </a:xfrm>
          <a:prstGeom prst="rect">
            <a:avLst/>
          </a:prstGeom>
        </p:spPr>
        <p:txBody>
          <a:bodyPr vert="horz" wrap="square"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B56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i="1">
                <a:solidFill>
                  <a:srgbClr val="18558E"/>
                </a:solidFill>
              </a:rPr>
              <a:t>Solution</a:t>
            </a:r>
          </a:p>
        </p:txBody>
      </p:sp>
      <p:pic>
        <p:nvPicPr>
          <p:cNvPr id="15" name="Picture 14">
            <a:extLst>
              <a:ext uri="{FF2B5EF4-FFF2-40B4-BE49-F238E27FC236}">
                <a16:creationId xmlns:a16="http://schemas.microsoft.com/office/drawing/2014/main" id="{F1EDCEA3-8E0F-DE45-8B3A-3ABCF30FD9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96614" y="6294699"/>
            <a:ext cx="4343400" cy="101600"/>
          </a:xfrm>
          <a:prstGeom prst="rect">
            <a:avLst/>
          </a:prstGeom>
        </p:spPr>
      </p:pic>
      <p:sp>
        <p:nvSpPr>
          <p:cNvPr id="11" name="Text Placeholder 10">
            <a:extLst>
              <a:ext uri="{FF2B5EF4-FFF2-40B4-BE49-F238E27FC236}">
                <a16:creationId xmlns:a16="http://schemas.microsoft.com/office/drawing/2014/main" id="{EC9F30AF-BBE8-8D4F-B0D0-96B3C7575312}"/>
              </a:ext>
            </a:extLst>
          </p:cNvPr>
          <p:cNvSpPr>
            <a:spLocks noGrp="1"/>
          </p:cNvSpPr>
          <p:nvPr>
            <p:ph type="body" sz="quarter" idx="17"/>
          </p:nvPr>
        </p:nvSpPr>
        <p:spPr/>
        <p:txBody>
          <a:bodyPr/>
          <a:lstStyle/>
          <a:p>
            <a:r>
              <a:rPr lang="en-US"/>
              <a:t>378</a:t>
            </a:r>
          </a:p>
        </p:txBody>
      </p:sp>
      <p:pic>
        <p:nvPicPr>
          <p:cNvPr id="2" name="Picture 1">
            <a:extLst>
              <a:ext uri="{FF2B5EF4-FFF2-40B4-BE49-F238E27FC236}">
                <a16:creationId xmlns:a16="http://schemas.microsoft.com/office/drawing/2014/main" id="{E043EEAC-A474-D352-C488-FD21C9EFCB6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6172200"/>
            <a:ext cx="1562100" cy="228600"/>
          </a:xfrm>
          <a:prstGeom prst="rect">
            <a:avLst/>
          </a:prstGeom>
        </p:spPr>
      </p:pic>
    </p:spTree>
    <p:extLst>
      <p:ext uri="{BB962C8B-B14F-4D97-AF65-F5344CB8AC3E}">
        <p14:creationId xmlns:p14="http://schemas.microsoft.com/office/powerpoint/2010/main" val="422923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FB79CF2-ADEB-254D-B36E-6D3F6549FA90}"/>
              </a:ext>
            </a:extLst>
          </p:cNvPr>
          <p:cNvSpPr>
            <a:spLocks noGrp="1"/>
          </p:cNvSpPr>
          <p:nvPr>
            <p:ph type="body" sz="quarter" idx="12"/>
          </p:nvPr>
        </p:nvSpPr>
        <p:spPr/>
        <p:txBody>
          <a:bodyPr/>
          <a:lstStyle/>
          <a:p>
            <a:r>
              <a:rPr lang="en-US"/>
              <a:t>Practice</a:t>
            </a:r>
          </a:p>
        </p:txBody>
      </p:sp>
      <p:pic>
        <p:nvPicPr>
          <p:cNvPr id="13" name="Picture Placeholder 12" descr="Four">
            <a:extLst>
              <a:ext uri="{FF2B5EF4-FFF2-40B4-BE49-F238E27FC236}">
                <a16:creationId xmlns:a16="http://schemas.microsoft.com/office/drawing/2014/main" id="{E860EA89-96AE-B54A-A262-3BC1EBF10334}"/>
              </a:ext>
              <a:ext uri="{C183D7F6-B498-43B3-948B-1728B52AA6E4}">
                <adec:decorative xmlns:adec="http://schemas.microsoft.com/office/drawing/2017/decorative" val="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0CA9D71A-C21B-634D-A51F-1206FA35472E}"/>
              </a:ext>
            </a:extLst>
          </p:cNvPr>
          <p:cNvSpPr>
            <a:spLocks noGrp="1"/>
          </p:cNvSpPr>
          <p:nvPr>
            <p:ph sz="quarter" idx="10"/>
          </p:nvPr>
        </p:nvSpPr>
        <p:spPr>
          <a:xfrm>
            <a:off x="665497" y="948110"/>
            <a:ext cx="5486400" cy="431922"/>
          </a:xfrm>
        </p:spPr>
        <p:txBody>
          <a:bodyPr/>
          <a:lstStyle/>
          <a:p>
            <a:r>
              <a:rPr lang="en-US"/>
              <a:t>Check your answer. Show your work.</a:t>
            </a:r>
          </a:p>
        </p:txBody>
      </p:sp>
      <p:sp>
        <p:nvSpPr>
          <p:cNvPr id="11" name="Text Placeholder 10">
            <a:extLst>
              <a:ext uri="{FF2B5EF4-FFF2-40B4-BE49-F238E27FC236}">
                <a16:creationId xmlns:a16="http://schemas.microsoft.com/office/drawing/2014/main" id="{69F89891-E7FB-A544-9D9B-D3D2D335A688}"/>
              </a:ext>
            </a:extLst>
          </p:cNvPr>
          <p:cNvSpPr>
            <a:spLocks noGrp="1"/>
          </p:cNvSpPr>
          <p:nvPr>
            <p:ph type="body" sz="quarter" idx="17"/>
          </p:nvPr>
        </p:nvSpPr>
        <p:spPr/>
        <p:txBody>
          <a:bodyPr/>
          <a:lstStyle/>
          <a:p>
            <a:r>
              <a:rPr lang="en-US"/>
              <a:t>378</a:t>
            </a:r>
          </a:p>
        </p:txBody>
      </p:sp>
    </p:spTree>
    <p:extLst>
      <p:ext uri="{BB962C8B-B14F-4D97-AF65-F5344CB8AC3E}">
        <p14:creationId xmlns:p14="http://schemas.microsoft.com/office/powerpoint/2010/main" val="70514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6835927C-A3FB-DCD3-1DCC-2B94FE6DB4C3}"/>
              </a:ext>
            </a:extLst>
          </p:cNvPr>
          <p:cNvSpPr>
            <a:spLocks noGrp="1"/>
          </p:cNvSpPr>
          <p:nvPr>
            <p:ph type="body" sz="quarter" idx="10"/>
          </p:nvPr>
        </p:nvSpPr>
        <p:spPr>
          <a:xfrm>
            <a:off x="3008376" y="2423160"/>
            <a:ext cx="4942928" cy="1497012"/>
          </a:xfrm>
        </p:spPr>
        <p:txBody>
          <a:bodyPr/>
          <a:lstStyle/>
          <a:p>
            <a:r>
              <a:rPr lang="en-US"/>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C7B57EC2-2AC6-7078-D0C8-A97DE9C7D335}"/>
              </a:ext>
            </a:extLst>
          </p:cNvPr>
          <p:cNvSpPr>
            <a:spLocks noGrp="1"/>
          </p:cNvSpPr>
          <p:nvPr>
            <p:ph type="body" sz="quarter" idx="10"/>
          </p:nvPr>
        </p:nvSpPr>
        <p:spPr>
          <a:xfrm>
            <a:off x="3008376" y="2423160"/>
            <a:ext cx="4664633" cy="1497012"/>
          </a:xfrm>
        </p:spPr>
        <p:txBody>
          <a:bodyPr/>
          <a:lstStyle/>
          <a:p>
            <a:r>
              <a:rPr lang="en-US"/>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689D15F3-11AF-0974-CFDA-11B782C3FB3C}"/>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DC96D5-4A60-174C-A7E0-1A3331EDFDE0}"/>
              </a:ext>
            </a:extLst>
          </p:cNvPr>
          <p:cNvSpPr>
            <a:spLocks noGrp="1"/>
          </p:cNvSpPr>
          <p:nvPr>
            <p:ph type="body" sz="quarter" idx="16"/>
          </p:nvPr>
        </p:nvSpPr>
        <p:spPr/>
        <p:txBody>
          <a:bodyPr/>
          <a:lstStyle/>
          <a:p>
            <a:r>
              <a:rPr lang="en-US"/>
              <a:t>Start</a:t>
            </a:r>
          </a:p>
        </p:txBody>
      </p:sp>
      <p:sp>
        <p:nvSpPr>
          <p:cNvPr id="2" name="Text Placeholder 1">
            <a:extLst>
              <a:ext uri="{FF2B5EF4-FFF2-40B4-BE49-F238E27FC236}">
                <a16:creationId xmlns:a16="http://schemas.microsoft.com/office/drawing/2014/main" id="{0227663C-567D-744C-A2A8-6219707EC4D9}"/>
              </a:ext>
            </a:extLst>
          </p:cNvPr>
          <p:cNvSpPr>
            <a:spLocks noGrp="1"/>
          </p:cNvSpPr>
          <p:nvPr>
            <p:ph type="body" sz="quarter" idx="11"/>
          </p:nvPr>
        </p:nvSpPr>
        <p:spPr/>
        <p:txBody>
          <a:bodyPr/>
          <a:lstStyle/>
          <a:p>
            <a:r>
              <a:rPr lang="en-US"/>
              <a:t>Same and Different</a:t>
            </a:r>
          </a:p>
        </p:txBody>
      </p:sp>
      <p:sp>
        <p:nvSpPr>
          <p:cNvPr id="8" name="Text Placeholder 7">
            <a:extLst>
              <a:ext uri="{FF2B5EF4-FFF2-40B4-BE49-F238E27FC236}">
                <a16:creationId xmlns:a16="http://schemas.microsoft.com/office/drawing/2014/main" id="{857E7100-E30C-9E46-AFDE-0E2E0716864B}"/>
              </a:ext>
            </a:extLst>
          </p:cNvPr>
          <p:cNvSpPr>
            <a:spLocks noGrp="1"/>
          </p:cNvSpPr>
          <p:nvPr>
            <p:ph type="body" sz="quarter" idx="17"/>
          </p:nvPr>
        </p:nvSpPr>
        <p:spPr/>
        <p:txBody>
          <a:bodyPr/>
          <a:lstStyle/>
          <a:p>
            <a:r>
              <a:rPr lang="en-US"/>
              <a:t>A</a:t>
            </a:r>
          </a:p>
        </p:txBody>
      </p:sp>
      <p:pic>
        <p:nvPicPr>
          <p:cNvPr id="19" name="Content Placeholder 18" descr="Ask your teacher for assistance.">
            <a:extLst>
              <a:ext uri="{FF2B5EF4-FFF2-40B4-BE49-F238E27FC236}">
                <a16:creationId xmlns:a16="http://schemas.microsoft.com/office/drawing/2014/main" id="{10E8E431-D63A-5D4D-8A03-1A9748F1A283}"/>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146175" y="1970881"/>
            <a:ext cx="2146300" cy="1714500"/>
          </a:xfrm>
        </p:spPr>
      </p:pic>
      <p:sp>
        <p:nvSpPr>
          <p:cNvPr id="9" name="Text Placeholder 8">
            <a:extLst>
              <a:ext uri="{FF2B5EF4-FFF2-40B4-BE49-F238E27FC236}">
                <a16:creationId xmlns:a16="http://schemas.microsoft.com/office/drawing/2014/main" id="{AB8F32FE-A922-4146-92E4-8F89428DA6F4}"/>
              </a:ext>
            </a:extLst>
          </p:cNvPr>
          <p:cNvSpPr>
            <a:spLocks noGrp="1"/>
          </p:cNvSpPr>
          <p:nvPr>
            <p:ph type="body" sz="quarter" idx="18"/>
          </p:nvPr>
        </p:nvSpPr>
        <p:spPr/>
        <p:txBody>
          <a:bodyPr/>
          <a:lstStyle/>
          <a:p>
            <a:r>
              <a:rPr lang="en-US"/>
              <a:t>B</a:t>
            </a:r>
          </a:p>
        </p:txBody>
      </p:sp>
      <p:pic>
        <p:nvPicPr>
          <p:cNvPr id="21" name="Content Placeholder 20" descr="Ask your teacher for assistance.">
            <a:extLst>
              <a:ext uri="{FF2B5EF4-FFF2-40B4-BE49-F238E27FC236}">
                <a16:creationId xmlns:a16="http://schemas.microsoft.com/office/drawing/2014/main" id="{4B119FF6-7C00-A447-97F5-3418E90DF6BE}"/>
              </a:ext>
            </a:extLst>
          </p:cNvPr>
          <p:cNvPicPr>
            <a:picLocks noGrp="1" noChangeAspect="1"/>
          </p:cNvPicPr>
          <p:nvPr>
            <p:ph sz="quarter" idx="13"/>
          </p:nvPr>
        </p:nvPicPr>
        <p:blipFill>
          <a:blip r:embed="rId4"/>
          <a:stretch>
            <a:fillRect/>
          </a:stretch>
        </p:blipFill>
        <p:spPr>
          <a:xfrm>
            <a:off x="5207000" y="2447131"/>
            <a:ext cx="1463040" cy="685800"/>
          </a:xfrm>
        </p:spPr>
      </p:pic>
      <p:sp>
        <p:nvSpPr>
          <p:cNvPr id="10" name="Text Placeholder 9">
            <a:extLst>
              <a:ext uri="{FF2B5EF4-FFF2-40B4-BE49-F238E27FC236}">
                <a16:creationId xmlns:a16="http://schemas.microsoft.com/office/drawing/2014/main" id="{E8D3C5AF-AB09-6142-8FE4-73CE46A9E616}"/>
              </a:ext>
            </a:extLst>
          </p:cNvPr>
          <p:cNvSpPr>
            <a:spLocks noGrp="1"/>
          </p:cNvSpPr>
          <p:nvPr>
            <p:ph type="body" sz="quarter" idx="19"/>
          </p:nvPr>
        </p:nvSpPr>
        <p:spPr/>
        <p:txBody>
          <a:bodyPr/>
          <a:lstStyle/>
          <a:p>
            <a:r>
              <a:rPr lang="en-US"/>
              <a:t>C</a:t>
            </a:r>
          </a:p>
        </p:txBody>
      </p:sp>
      <p:pic>
        <p:nvPicPr>
          <p:cNvPr id="23" name="Content Placeholder 22" descr="Ask your teacher for assistance.">
            <a:extLst>
              <a:ext uri="{FF2B5EF4-FFF2-40B4-BE49-F238E27FC236}">
                <a16:creationId xmlns:a16="http://schemas.microsoft.com/office/drawing/2014/main" id="{FA7D3C12-E85C-314F-A99D-6E45AF9965A9}"/>
              </a:ext>
            </a:extLst>
          </p:cNvPr>
          <p:cNvPicPr>
            <a:picLocks noGrp="1" noChangeAspect="1"/>
          </p:cNvPicPr>
          <p:nvPr>
            <p:ph sz="quarter" idx="14"/>
          </p:nvPr>
        </p:nvPicPr>
        <p:blipFill>
          <a:blip r:embed="rId5"/>
          <a:stretch>
            <a:fillRect/>
          </a:stretch>
        </p:blipFill>
        <p:spPr>
          <a:xfrm>
            <a:off x="1698625" y="4539456"/>
            <a:ext cx="937260" cy="685800"/>
          </a:xfrm>
        </p:spPr>
      </p:pic>
      <p:sp>
        <p:nvSpPr>
          <p:cNvPr id="11" name="Text Placeholder 10">
            <a:extLst>
              <a:ext uri="{FF2B5EF4-FFF2-40B4-BE49-F238E27FC236}">
                <a16:creationId xmlns:a16="http://schemas.microsoft.com/office/drawing/2014/main" id="{548CC4D3-51B4-B941-9C06-C710C8645EDB}"/>
              </a:ext>
            </a:extLst>
          </p:cNvPr>
          <p:cNvSpPr>
            <a:spLocks noGrp="1"/>
          </p:cNvSpPr>
          <p:nvPr>
            <p:ph type="body" sz="quarter" idx="20"/>
          </p:nvPr>
        </p:nvSpPr>
        <p:spPr/>
        <p:txBody>
          <a:bodyPr/>
          <a:lstStyle/>
          <a:p>
            <a:r>
              <a:rPr lang="en-US"/>
              <a:t>D</a:t>
            </a:r>
          </a:p>
        </p:txBody>
      </p:sp>
      <p:pic>
        <p:nvPicPr>
          <p:cNvPr id="25" name="Content Placeholder 24">
            <a:extLst>
              <a:ext uri="{FF2B5EF4-FFF2-40B4-BE49-F238E27FC236}">
                <a16:creationId xmlns:a16="http://schemas.microsoft.com/office/drawing/2014/main" id="{7729B8F8-DE7F-7640-808E-5B6BAA087C3B}"/>
              </a:ext>
              <a:ext uri="{C183D7F6-B498-43B3-948B-1728B52AA6E4}">
                <adec:decorative xmlns:adec="http://schemas.microsoft.com/office/drawing/2017/decorative" val="1"/>
              </a:ext>
            </a:extLst>
          </p:cNvPr>
          <p:cNvPicPr>
            <a:picLocks noGrp="1" noChangeAspect="1"/>
          </p:cNvPicPr>
          <p:nvPr>
            <p:ph sz="quarter" idx="15"/>
          </p:nvPr>
        </p:nvPicPr>
        <p:blipFill>
          <a:blip r:embed="rId6"/>
          <a:stretch>
            <a:fillRect/>
          </a:stretch>
        </p:blipFill>
        <p:spPr>
          <a:xfrm>
            <a:off x="5864225" y="4526756"/>
            <a:ext cx="274320" cy="708660"/>
          </a:xfrm>
        </p:spPr>
      </p:pic>
    </p:spTree>
    <p:extLst>
      <p:ext uri="{BB962C8B-B14F-4D97-AF65-F5344CB8AC3E}">
        <p14:creationId xmlns:p14="http://schemas.microsoft.com/office/powerpoint/2010/main" val="146180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7566B4A6-1A1B-462A-33E6-F360E2FFB153}"/>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04282B27-1B6B-E44A-5C10-2A75821ADC12}"/>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D6382FC8-0670-0080-8842-FB9E4B1F0DF6}"/>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D06F0D45-312A-088B-8B1F-983043EDDD18}"/>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73639F4E-B434-33BF-828B-8FD2AA8955FD}"/>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83A7D092-0EE8-586B-F1EF-9DDB3F6F5D3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CEAC9656-3F9D-6B9B-393C-21040F9481DE}"/>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ry It">
            <a:extLst>
              <a:ext uri="{FF2B5EF4-FFF2-40B4-BE49-F238E27FC236}">
                <a16:creationId xmlns:a16="http://schemas.microsoft.com/office/drawing/2014/main" id="{ADFCCF3B-3912-494F-80BF-546E7C472BF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4" name="Text Placeholder 13">
            <a:extLst>
              <a:ext uri="{FF2B5EF4-FFF2-40B4-BE49-F238E27FC236}">
                <a16:creationId xmlns:a16="http://schemas.microsoft.com/office/drawing/2014/main" id="{C2FE83E5-23E0-3049-9CEF-28BD18CE63C1}"/>
              </a:ext>
            </a:extLst>
          </p:cNvPr>
          <p:cNvSpPr>
            <a:spLocks noGrp="1"/>
          </p:cNvSpPr>
          <p:nvPr>
            <p:ph type="body" sz="quarter" idx="12"/>
          </p:nvPr>
        </p:nvSpPr>
        <p:spPr/>
        <p:txBody>
          <a:bodyPr/>
          <a:lstStyle/>
          <a:p>
            <a:r>
              <a:rPr lang="en-US"/>
              <a:t>Make sense of the problem</a:t>
            </a:r>
          </a:p>
        </p:txBody>
      </p:sp>
      <p:sp>
        <p:nvSpPr>
          <p:cNvPr id="12" name="Text Placeholder 11">
            <a:extLst>
              <a:ext uri="{FF2B5EF4-FFF2-40B4-BE49-F238E27FC236}">
                <a16:creationId xmlns:a16="http://schemas.microsoft.com/office/drawing/2014/main" id="{6C7813C0-F574-5C4A-AABE-82323EED7958}"/>
              </a:ext>
            </a:extLst>
          </p:cNvPr>
          <p:cNvSpPr>
            <a:spLocks noGrp="1"/>
          </p:cNvSpPr>
          <p:nvPr>
            <p:ph type="body" sz="quarter" idx="10"/>
          </p:nvPr>
        </p:nvSpPr>
        <p:spPr/>
        <p:txBody>
          <a:bodyPr/>
          <a:lstStyle/>
          <a:p>
            <a:r>
              <a:rPr lang="en-US"/>
              <a:t>Mrs. Meier shares 4 fluid ounces of red paint equally among 5 art students.</a:t>
            </a:r>
          </a:p>
        </p:txBody>
      </p:sp>
      <p:pic>
        <p:nvPicPr>
          <p:cNvPr id="21" name="Content Placeholder 20">
            <a:extLst>
              <a:ext uri="{FF2B5EF4-FFF2-40B4-BE49-F238E27FC236}">
                <a16:creationId xmlns:a16="http://schemas.microsoft.com/office/drawing/2014/main" id="{D0ACD0DC-2156-D442-8522-5F0E45A6F38C}"/>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400800" y="946478"/>
            <a:ext cx="2743200" cy="3429000"/>
          </a:xfrm>
        </p:spPr>
      </p:pic>
      <p:sp>
        <p:nvSpPr>
          <p:cNvPr id="13" name="Content Placeholder 12">
            <a:extLst>
              <a:ext uri="{FF2B5EF4-FFF2-40B4-BE49-F238E27FC236}">
                <a16:creationId xmlns:a16="http://schemas.microsoft.com/office/drawing/2014/main" id="{E211A0C8-95AB-F44E-832F-3CC3112F51CD}"/>
              </a:ext>
            </a:extLst>
          </p:cNvPr>
          <p:cNvSpPr>
            <a:spLocks noGrp="1"/>
          </p:cNvSpPr>
          <p:nvPr>
            <p:ph sz="quarter" idx="11"/>
          </p:nvPr>
        </p:nvSpPr>
        <p:spPr/>
        <p:txBody>
          <a:bodyPr/>
          <a:lstStyle/>
          <a:p>
            <a:pPr lvl="0" fontAlgn="base"/>
            <a:r>
              <a:rPr lang="en-US"/>
              <a:t>What do you notice? </a:t>
            </a:r>
          </a:p>
          <a:p>
            <a:r>
              <a:rPr lang="en-US"/>
              <a:t>What do you wonder?</a:t>
            </a:r>
          </a:p>
        </p:txBody>
      </p:sp>
      <p:sp>
        <p:nvSpPr>
          <p:cNvPr id="17" name="Text Placeholder 16">
            <a:extLst>
              <a:ext uri="{FF2B5EF4-FFF2-40B4-BE49-F238E27FC236}">
                <a16:creationId xmlns:a16="http://schemas.microsoft.com/office/drawing/2014/main" id="{0BF00BEC-A9E0-5746-AECC-CF7430D0E67C}"/>
              </a:ext>
            </a:extLst>
          </p:cNvPr>
          <p:cNvSpPr>
            <a:spLocks noGrp="1"/>
          </p:cNvSpPr>
          <p:nvPr>
            <p:ph type="body" sz="quarter" idx="16"/>
          </p:nvPr>
        </p:nvSpPr>
        <p:spPr/>
        <p:txBody>
          <a:bodyPr/>
          <a:lstStyle/>
          <a:p>
            <a:r>
              <a:rPr lang="en-US"/>
              <a:t>375</a:t>
            </a:r>
          </a:p>
        </p:txBody>
      </p:sp>
    </p:spTree>
    <p:extLst>
      <p:ext uri="{BB962C8B-B14F-4D97-AF65-F5344CB8AC3E}">
        <p14:creationId xmlns:p14="http://schemas.microsoft.com/office/powerpoint/2010/main" val="415928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ry It">
            <a:extLst>
              <a:ext uri="{FF2B5EF4-FFF2-40B4-BE49-F238E27FC236}">
                <a16:creationId xmlns:a16="http://schemas.microsoft.com/office/drawing/2014/main" id="{7BD00679-A1B1-5145-A732-D8285FA474F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E33EC388-5080-CE45-AA81-87EDFABA1B04}"/>
              </a:ext>
            </a:extLst>
          </p:cNvPr>
          <p:cNvSpPr>
            <a:spLocks noGrp="1"/>
          </p:cNvSpPr>
          <p:nvPr>
            <p:ph type="body" sz="quarter" idx="12"/>
          </p:nvPr>
        </p:nvSpPr>
        <p:spPr/>
        <p:txBody>
          <a:bodyPr/>
          <a:lstStyle/>
          <a:p>
            <a:r>
              <a:rPr lang="en-US"/>
              <a:t>Make sense of the problem</a:t>
            </a:r>
          </a:p>
        </p:txBody>
      </p:sp>
      <p:sp>
        <p:nvSpPr>
          <p:cNvPr id="4" name="Text Placeholder 3">
            <a:extLst>
              <a:ext uri="{FF2B5EF4-FFF2-40B4-BE49-F238E27FC236}">
                <a16:creationId xmlns:a16="http://schemas.microsoft.com/office/drawing/2014/main" id="{233BAB09-F000-5242-864D-3E60D93F4C39}"/>
              </a:ext>
            </a:extLst>
          </p:cNvPr>
          <p:cNvSpPr>
            <a:spLocks noGrp="1"/>
          </p:cNvSpPr>
          <p:nvPr>
            <p:ph type="body" sz="quarter" idx="10"/>
          </p:nvPr>
        </p:nvSpPr>
        <p:spPr/>
        <p:txBody>
          <a:bodyPr/>
          <a:lstStyle/>
          <a:p>
            <a:r>
              <a:rPr lang="en-US"/>
              <a:t>Mrs. Meier shares 4 fluid ounces of red paint equally among 5 art students. How many fluid ounces of red paint does each student get?</a:t>
            </a:r>
          </a:p>
        </p:txBody>
      </p:sp>
      <p:pic>
        <p:nvPicPr>
          <p:cNvPr id="10" name="Content Placeholder 20">
            <a:extLst>
              <a:ext uri="{FF2B5EF4-FFF2-40B4-BE49-F238E27FC236}">
                <a16:creationId xmlns:a16="http://schemas.microsoft.com/office/drawing/2014/main" id="{0F44B743-6400-FE45-A874-CBD9F0C1053B}"/>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400800" y="946478"/>
            <a:ext cx="2743200" cy="3429000"/>
          </a:xfrm>
        </p:spPr>
      </p:pic>
      <p:sp>
        <p:nvSpPr>
          <p:cNvPr id="6" name="Content Placeholder 5">
            <a:extLst>
              <a:ext uri="{FF2B5EF4-FFF2-40B4-BE49-F238E27FC236}">
                <a16:creationId xmlns:a16="http://schemas.microsoft.com/office/drawing/2014/main" id="{CC72A770-1AEB-EA4C-A0E8-D795A0DC9F7B}"/>
              </a:ext>
            </a:extLst>
          </p:cNvPr>
          <p:cNvSpPr>
            <a:spLocks noGrp="1"/>
          </p:cNvSpPr>
          <p:nvPr>
            <p:ph sz="quarter" idx="11"/>
          </p:nvPr>
        </p:nvSpPr>
        <p:spPr/>
        <p:txBody>
          <a:bodyPr/>
          <a:lstStyle/>
          <a:p>
            <a:r>
              <a:rPr lang="en-US"/>
              <a:t>What information is important based on what you need to find?</a:t>
            </a:r>
          </a:p>
        </p:txBody>
      </p:sp>
      <p:sp>
        <p:nvSpPr>
          <p:cNvPr id="7" name="Text Placeholder 6">
            <a:extLst>
              <a:ext uri="{FF2B5EF4-FFF2-40B4-BE49-F238E27FC236}">
                <a16:creationId xmlns:a16="http://schemas.microsoft.com/office/drawing/2014/main" id="{EA17FE0F-4696-E343-B877-34AFFE56415A}"/>
              </a:ext>
            </a:extLst>
          </p:cNvPr>
          <p:cNvSpPr>
            <a:spLocks noGrp="1"/>
          </p:cNvSpPr>
          <p:nvPr>
            <p:ph type="body" sz="quarter" idx="16"/>
          </p:nvPr>
        </p:nvSpPr>
        <p:spPr/>
        <p:txBody>
          <a:bodyPr/>
          <a:lstStyle/>
          <a:p>
            <a:r>
              <a:rPr lang="en-US"/>
              <a:t>375</a:t>
            </a:r>
          </a:p>
        </p:txBody>
      </p:sp>
    </p:spTree>
    <p:extLst>
      <p:ext uri="{BB962C8B-B14F-4D97-AF65-F5344CB8AC3E}">
        <p14:creationId xmlns:p14="http://schemas.microsoft.com/office/powerpoint/2010/main" val="350336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C4940C2E-1582-4140-9BCE-151240C22B1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8054124A-8AD1-8A4E-A8D7-3804DBB3C3D0}"/>
              </a:ext>
            </a:extLst>
          </p:cNvPr>
          <p:cNvSpPr>
            <a:spLocks noGrp="1"/>
          </p:cNvSpPr>
          <p:nvPr>
            <p:ph type="body" sz="quarter" idx="12"/>
          </p:nvPr>
        </p:nvSpPr>
        <p:spPr/>
        <p:txBody>
          <a:bodyPr/>
          <a:lstStyle/>
          <a:p>
            <a:r>
              <a:rPr lang="en-US"/>
              <a:t>Solve and support your thinking</a:t>
            </a:r>
          </a:p>
        </p:txBody>
      </p:sp>
      <p:sp>
        <p:nvSpPr>
          <p:cNvPr id="8" name="Text Placeholder 7">
            <a:extLst>
              <a:ext uri="{FF2B5EF4-FFF2-40B4-BE49-F238E27FC236}">
                <a16:creationId xmlns:a16="http://schemas.microsoft.com/office/drawing/2014/main" id="{BB84E3AD-AAC1-A84E-9A4F-6E2DF9EAA85F}"/>
              </a:ext>
            </a:extLst>
          </p:cNvPr>
          <p:cNvSpPr>
            <a:spLocks noGrp="1"/>
          </p:cNvSpPr>
          <p:nvPr>
            <p:ph type="body" sz="quarter" idx="10"/>
          </p:nvPr>
        </p:nvSpPr>
        <p:spPr/>
        <p:txBody>
          <a:bodyPr/>
          <a:lstStyle/>
          <a:p>
            <a:r>
              <a:rPr lang="en-US"/>
              <a:t>Mrs. Meier shares 4 fluid ounces of red paint equally among 5 art students. How many fluid ounces of red paint does each student get?</a:t>
            </a:r>
          </a:p>
        </p:txBody>
      </p:sp>
      <p:pic>
        <p:nvPicPr>
          <p:cNvPr id="16" name="Content Placeholder 20">
            <a:extLst>
              <a:ext uri="{FF2B5EF4-FFF2-40B4-BE49-F238E27FC236}">
                <a16:creationId xmlns:a16="http://schemas.microsoft.com/office/drawing/2014/main" id="{0F81E6A0-4373-5944-B9F4-24D1E3777242}"/>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400800" y="946478"/>
            <a:ext cx="2743200" cy="3429000"/>
          </a:xfrm>
        </p:spPr>
      </p:pic>
      <p:sp>
        <p:nvSpPr>
          <p:cNvPr id="11" name="Content Placeholder 10">
            <a:extLst>
              <a:ext uri="{FF2B5EF4-FFF2-40B4-BE49-F238E27FC236}">
                <a16:creationId xmlns:a16="http://schemas.microsoft.com/office/drawing/2014/main" id="{382110A2-C218-FF4D-818A-3D7149CCE1CC}"/>
              </a:ext>
            </a:extLst>
          </p:cNvPr>
          <p:cNvSpPr>
            <a:spLocks noGrp="1"/>
          </p:cNvSpPr>
          <p:nvPr>
            <p:ph sz="quarter" idx="14"/>
          </p:nvPr>
        </p:nvSpPr>
        <p:spPr>
          <a:xfrm>
            <a:off x="753219" y="5160008"/>
            <a:ext cx="5824561" cy="1261872"/>
          </a:xfrm>
        </p:spPr>
        <p:txBody>
          <a:bodyPr/>
          <a:lstStyle/>
          <a:p>
            <a:r>
              <a:rPr lang="en-US" b="1">
                <a:solidFill>
                  <a:srgbClr val="2A5688"/>
                </a:solidFill>
              </a:rPr>
              <a:t>Math Toolkit  </a:t>
            </a:r>
            <a:r>
              <a:rPr lang="en-US"/>
              <a:t>fraction circles or tiles, fraction bars, fraction models, tenths grids, number lines, index cards</a:t>
            </a:r>
          </a:p>
        </p:txBody>
      </p:sp>
      <p:sp>
        <p:nvSpPr>
          <p:cNvPr id="13" name="Text Placeholder 12">
            <a:extLst>
              <a:ext uri="{FF2B5EF4-FFF2-40B4-BE49-F238E27FC236}">
                <a16:creationId xmlns:a16="http://schemas.microsoft.com/office/drawing/2014/main" id="{C3258FBE-4CB0-3A45-B182-C183439E4568}"/>
              </a:ext>
            </a:extLst>
          </p:cNvPr>
          <p:cNvSpPr>
            <a:spLocks noGrp="1"/>
          </p:cNvSpPr>
          <p:nvPr>
            <p:ph type="body" sz="quarter" idx="16"/>
          </p:nvPr>
        </p:nvSpPr>
        <p:spPr/>
        <p:txBody>
          <a:bodyPr/>
          <a:lstStyle/>
          <a:p>
            <a:r>
              <a:rPr lang="en-US"/>
              <a:t>375</a:t>
            </a:r>
          </a:p>
        </p:txBody>
      </p:sp>
    </p:spTree>
    <p:extLst>
      <p:ext uri="{BB962C8B-B14F-4D97-AF65-F5344CB8AC3E}">
        <p14:creationId xmlns:p14="http://schemas.microsoft.com/office/powerpoint/2010/main" val="319159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75BDA1BC-6006-5441-AD62-F4433382E7C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5BE0B3DA-24D4-5642-AC19-BB8DE2D94581}"/>
              </a:ext>
            </a:extLst>
          </p:cNvPr>
          <p:cNvSpPr>
            <a:spLocks noGrp="1"/>
          </p:cNvSpPr>
          <p:nvPr>
            <p:ph type="body" sz="quarter" idx="12"/>
          </p:nvPr>
        </p:nvSpPr>
        <p:spPr/>
        <p:txBody>
          <a:bodyPr/>
          <a:lstStyle/>
          <a:p>
            <a:r>
              <a:rPr lang="en-US"/>
              <a:t>Share your thinking with a partner</a:t>
            </a:r>
          </a:p>
        </p:txBody>
      </p:sp>
      <p:sp>
        <p:nvSpPr>
          <p:cNvPr id="8" name="Text Placeholder 7">
            <a:extLst>
              <a:ext uri="{FF2B5EF4-FFF2-40B4-BE49-F238E27FC236}">
                <a16:creationId xmlns:a16="http://schemas.microsoft.com/office/drawing/2014/main" id="{B23A011E-F19B-2141-BDAC-3F8D0CA09929}"/>
              </a:ext>
            </a:extLst>
          </p:cNvPr>
          <p:cNvSpPr>
            <a:spLocks noGrp="1"/>
          </p:cNvSpPr>
          <p:nvPr>
            <p:ph type="body" sz="quarter" idx="10"/>
          </p:nvPr>
        </p:nvSpPr>
        <p:spPr>
          <a:xfrm>
            <a:off x="2030390" y="2054097"/>
            <a:ext cx="4965700" cy="3002240"/>
          </a:xfrm>
        </p:spPr>
        <p:txBody>
          <a:bodyPr tIns="365760" bIns="365760"/>
          <a:lstStyle/>
          <a:p>
            <a:r>
              <a:rPr lang="en-US"/>
              <a:t>Ask your partner: </a:t>
            </a:r>
            <a:br>
              <a:rPr lang="en-US"/>
            </a:br>
            <a:r>
              <a:rPr lang="en-US" b="0"/>
              <a:t>Why did you choose that strategy?</a:t>
            </a:r>
          </a:p>
          <a:p>
            <a:r>
              <a:rPr lang="en-US"/>
              <a:t>Tell your partner: </a:t>
            </a:r>
            <a:br>
              <a:rPr lang="en-US"/>
            </a:br>
            <a:r>
              <a:rPr lang="en-US" b="0"/>
              <a:t>At first, I thought . . .</a:t>
            </a:r>
          </a:p>
        </p:txBody>
      </p:sp>
      <p:sp>
        <p:nvSpPr>
          <p:cNvPr id="11" name="Text Placeholder 10">
            <a:extLst>
              <a:ext uri="{FF2B5EF4-FFF2-40B4-BE49-F238E27FC236}">
                <a16:creationId xmlns:a16="http://schemas.microsoft.com/office/drawing/2014/main" id="{15B25A25-41B9-4148-B3B5-09EE5E4FB69F}"/>
              </a:ext>
            </a:extLst>
          </p:cNvPr>
          <p:cNvSpPr>
            <a:spLocks noGrp="1"/>
          </p:cNvSpPr>
          <p:nvPr>
            <p:ph type="body" sz="quarter" idx="16"/>
          </p:nvPr>
        </p:nvSpPr>
        <p:spPr/>
        <p:txBody>
          <a:bodyPr/>
          <a:lstStyle/>
          <a:p>
            <a:r>
              <a:rPr lang="en-US"/>
              <a:t>375</a:t>
            </a:r>
          </a:p>
        </p:txBody>
      </p:sp>
      <p:pic>
        <p:nvPicPr>
          <p:cNvPr id="15" name="Picture 14">
            <a:extLst>
              <a:ext uri="{FF2B5EF4-FFF2-40B4-BE49-F238E27FC236}">
                <a16:creationId xmlns:a16="http://schemas.microsoft.com/office/drawing/2014/main" id="{E65CF056-BBE3-5446-B0BF-37724C427C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48570" y="1289072"/>
            <a:ext cx="1778000" cy="977900"/>
          </a:xfrm>
          <a:prstGeom prst="rect">
            <a:avLst/>
          </a:prstGeom>
        </p:spPr>
      </p:pic>
    </p:spTree>
    <p:extLst>
      <p:ext uri="{BB962C8B-B14F-4D97-AF65-F5344CB8AC3E}">
        <p14:creationId xmlns:p14="http://schemas.microsoft.com/office/powerpoint/2010/main" val="409909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B2FE7263-4714-9D40-91B0-82E9A6371C6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3C3FDC4A-909D-7348-BDF8-BB99DAE68ADE}"/>
              </a:ext>
            </a:extLst>
          </p:cNvPr>
          <p:cNvSpPr>
            <a:spLocks noGrp="1"/>
          </p:cNvSpPr>
          <p:nvPr>
            <p:ph type="body" sz="quarter" idx="12"/>
          </p:nvPr>
        </p:nvSpPr>
        <p:spPr/>
        <p:txBody>
          <a:bodyPr/>
          <a:lstStyle/>
          <a:p>
            <a:r>
              <a:rPr lang="en-US"/>
              <a:t>Compare class strategies</a:t>
            </a:r>
          </a:p>
        </p:txBody>
      </p:sp>
      <p:sp>
        <p:nvSpPr>
          <p:cNvPr id="6" name="Text Placeholder 5">
            <a:extLst>
              <a:ext uri="{FF2B5EF4-FFF2-40B4-BE49-F238E27FC236}">
                <a16:creationId xmlns:a16="http://schemas.microsoft.com/office/drawing/2014/main" id="{14574E04-AB6C-F442-822C-17D6292DF87E}"/>
              </a:ext>
            </a:extLst>
          </p:cNvPr>
          <p:cNvSpPr>
            <a:spLocks noGrp="1"/>
          </p:cNvSpPr>
          <p:nvPr>
            <p:ph type="body" sz="quarter" idx="10"/>
          </p:nvPr>
        </p:nvSpPr>
        <p:spPr/>
        <p:txBody>
          <a:bodyPr/>
          <a:lstStyle/>
          <a:p>
            <a:r>
              <a:rPr lang="en-US"/>
              <a:t>Mrs. Meier shares 4 fluid ounces of red paint equally among 5 art students. How many fluid ounces of red paint does each student get?</a:t>
            </a:r>
          </a:p>
        </p:txBody>
      </p:sp>
      <p:pic>
        <p:nvPicPr>
          <p:cNvPr id="14" name="Picture 13">
            <a:extLst>
              <a:ext uri="{FF2B5EF4-FFF2-40B4-BE49-F238E27FC236}">
                <a16:creationId xmlns:a16="http://schemas.microsoft.com/office/drawing/2014/main" id="{D07280CC-AA24-B94C-952E-B567CB2673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58CC9CEB-78C7-8B41-86A2-4D8C9350E994}"/>
              </a:ext>
            </a:extLst>
          </p:cNvPr>
          <p:cNvSpPr>
            <a:spLocks noGrp="1"/>
          </p:cNvSpPr>
          <p:nvPr>
            <p:ph type="body" sz="quarter" idx="16"/>
          </p:nvPr>
        </p:nvSpPr>
        <p:spPr/>
        <p:txBody>
          <a:bodyPr/>
          <a:lstStyle/>
          <a:p>
            <a:r>
              <a:rPr lang="en-US"/>
              <a:t>375</a:t>
            </a:r>
          </a:p>
        </p:txBody>
      </p:sp>
    </p:spTree>
    <p:extLst>
      <p:ext uri="{BB962C8B-B14F-4D97-AF65-F5344CB8AC3E}">
        <p14:creationId xmlns:p14="http://schemas.microsoft.com/office/powerpoint/2010/main" val="343223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onnect It">
            <a:extLst>
              <a:ext uri="{FF2B5EF4-FFF2-40B4-BE49-F238E27FC236}">
                <a16:creationId xmlns:a16="http://schemas.microsoft.com/office/drawing/2014/main" id="{36D81A67-DA93-6847-9878-385DB7A4557E}"/>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0620B164-6FDC-C646-9CA2-BB5CCCE07BE1}"/>
              </a:ext>
            </a:extLst>
          </p:cNvPr>
          <p:cNvSpPr>
            <a:spLocks noGrp="1"/>
          </p:cNvSpPr>
          <p:nvPr>
            <p:ph type="body" sz="quarter" idx="13"/>
          </p:nvPr>
        </p:nvSpPr>
        <p:spPr/>
        <p:txBody>
          <a:bodyPr/>
          <a:lstStyle/>
          <a:p>
            <a:r>
              <a:rPr lang="en-US"/>
              <a:t>Make connections and explain your thinking</a:t>
            </a:r>
          </a:p>
        </p:txBody>
      </p:sp>
      <p:pic>
        <p:nvPicPr>
          <p:cNvPr id="17" name="Picture Placeholder 16" descr="one">
            <a:extLst>
              <a:ext uri="{FF2B5EF4-FFF2-40B4-BE49-F238E27FC236}">
                <a16:creationId xmlns:a16="http://schemas.microsoft.com/office/drawing/2014/main" id="{3CDD37BF-7143-1C4F-8AE7-FB6FF24C693E}"/>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9" name="Picture Placeholder 18" descr="Look Back">
            <a:extLst>
              <a:ext uri="{FF2B5EF4-FFF2-40B4-BE49-F238E27FC236}">
                <a16:creationId xmlns:a16="http://schemas.microsoft.com/office/drawing/2014/main" id="{512E22C0-48C2-474D-A3C3-E3EE49B48708}"/>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872C301D-16A5-4943-B2FB-F76425E74127}"/>
              </a:ext>
            </a:extLst>
          </p:cNvPr>
          <p:cNvSpPr>
            <a:spLocks noGrp="1"/>
          </p:cNvSpPr>
          <p:nvPr>
            <p:ph sz="quarter" idx="10"/>
          </p:nvPr>
        </p:nvSpPr>
        <p:spPr>
          <a:xfrm>
            <a:off x="665497" y="1389896"/>
            <a:ext cx="5486400" cy="773201"/>
          </a:xfrm>
        </p:spPr>
        <p:txBody>
          <a:bodyPr/>
          <a:lstStyle/>
          <a:p>
            <a:r>
              <a:rPr lang="en-US"/>
              <a:t>Explain how to find the amount of paint each student gets.</a:t>
            </a:r>
          </a:p>
        </p:txBody>
      </p:sp>
      <p:sp>
        <p:nvSpPr>
          <p:cNvPr id="13" name="Text Placeholder 12">
            <a:extLst>
              <a:ext uri="{FF2B5EF4-FFF2-40B4-BE49-F238E27FC236}">
                <a16:creationId xmlns:a16="http://schemas.microsoft.com/office/drawing/2014/main" id="{F38805D4-612D-1044-8CD4-938B61CBF337}"/>
              </a:ext>
            </a:extLst>
          </p:cNvPr>
          <p:cNvSpPr>
            <a:spLocks noGrp="1"/>
          </p:cNvSpPr>
          <p:nvPr>
            <p:ph type="body" sz="quarter" idx="18"/>
          </p:nvPr>
        </p:nvSpPr>
        <p:spPr/>
        <p:txBody>
          <a:bodyPr/>
          <a:lstStyle/>
          <a:p>
            <a:r>
              <a:rPr lang="en-US"/>
              <a:t>376</a:t>
            </a:r>
          </a:p>
        </p:txBody>
      </p:sp>
    </p:spTree>
    <p:extLst>
      <p:ext uri="{BB962C8B-B14F-4D97-AF65-F5344CB8AC3E}">
        <p14:creationId xmlns:p14="http://schemas.microsoft.com/office/powerpoint/2010/main" val="26321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CEF84887-FCFE-FD4A-9494-B07AF9C01054}"/>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CC0DE13F-5F4B-244F-9D8F-C0F2AD181B92}"/>
              </a:ext>
            </a:extLst>
          </p:cNvPr>
          <p:cNvSpPr>
            <a:spLocks noGrp="1"/>
          </p:cNvSpPr>
          <p:nvPr>
            <p:ph type="body" sz="quarter" idx="13"/>
          </p:nvPr>
        </p:nvSpPr>
        <p:spPr/>
        <p:txBody>
          <a:bodyPr/>
          <a:lstStyle/>
          <a:p>
            <a:r>
              <a:rPr lang="en-US"/>
              <a:t>Make connections and explain your thinking</a:t>
            </a:r>
          </a:p>
        </p:txBody>
      </p:sp>
      <p:pic>
        <p:nvPicPr>
          <p:cNvPr id="23" name="Picture Placeholder 22" descr="two">
            <a:extLst>
              <a:ext uri="{FF2B5EF4-FFF2-40B4-BE49-F238E27FC236}">
                <a16:creationId xmlns:a16="http://schemas.microsoft.com/office/drawing/2014/main" id="{7C9267D6-4D4D-8643-8CCC-A7E950214EFF}"/>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Look Ahead">
            <a:extLst>
              <a:ext uri="{FF2B5EF4-FFF2-40B4-BE49-F238E27FC236}">
                <a16:creationId xmlns:a16="http://schemas.microsoft.com/office/drawing/2014/main" id="{E827172B-0999-7340-8D11-77BB656310D6}"/>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9" name="Content Placeholder 8">
            <a:extLst>
              <a:ext uri="{FF2B5EF4-FFF2-40B4-BE49-F238E27FC236}">
                <a16:creationId xmlns:a16="http://schemas.microsoft.com/office/drawing/2014/main" id="{FD3FDFDA-D05D-7D48-9CF1-2604EF6B7B9E}"/>
              </a:ext>
            </a:extLst>
          </p:cNvPr>
          <p:cNvSpPr>
            <a:spLocks noGrp="1"/>
          </p:cNvSpPr>
          <p:nvPr>
            <p:ph sz="quarter" idx="10"/>
          </p:nvPr>
        </p:nvSpPr>
        <p:spPr>
          <a:xfrm>
            <a:off x="665497" y="1389896"/>
            <a:ext cx="5486400" cy="2481064"/>
          </a:xfrm>
        </p:spPr>
        <p:txBody>
          <a:bodyPr/>
          <a:lstStyle/>
          <a:p>
            <a:r>
              <a:rPr lang="en-US"/>
              <a:t>Suppose Mrs. Meier shares 8 fluid ounces of paint equally among the 5 students. You can think about this quotient in two ways.</a:t>
            </a:r>
          </a:p>
          <a:p>
            <a:endParaRPr lang="en-US"/>
          </a:p>
          <a:p>
            <a:pPr marL="292100" indent="-292100"/>
            <a:r>
              <a:rPr lang="en-US" b="1"/>
              <a:t>a. </a:t>
            </a:r>
            <a:r>
              <a:rPr lang="en-US"/>
              <a:t>Think of each student getting    of each fluid </a:t>
            </a:r>
          </a:p>
          <a:p>
            <a:pPr marL="292100" indent="-6350">
              <a:lnSpc>
                <a:spcPct val="150000"/>
              </a:lnSpc>
            </a:pPr>
            <a:r>
              <a:rPr lang="en-US"/>
              <a:t>ounce. Shade    of each whole in the model below to show one student’s share.</a:t>
            </a:r>
          </a:p>
        </p:txBody>
      </p:sp>
      <p:pic>
        <p:nvPicPr>
          <p:cNvPr id="27" name="Content Placeholder 26" descr="Eight equal circles, each labeled 1 ounce and divided into 5 equal wedges.">
            <a:extLst>
              <a:ext uri="{FF2B5EF4-FFF2-40B4-BE49-F238E27FC236}">
                <a16:creationId xmlns:a16="http://schemas.microsoft.com/office/drawing/2014/main" id="{5CBA61B8-5458-6A4C-8926-01603D22A449}"/>
              </a:ext>
            </a:extLst>
          </p:cNvPr>
          <p:cNvPicPr>
            <a:picLocks noGrp="1" noChangeAspect="1"/>
          </p:cNvPicPr>
          <p:nvPr>
            <p:ph sz="quarter" idx="18"/>
          </p:nvPr>
        </p:nvPicPr>
        <p:blipFill>
          <a:blip r:embed="rId6"/>
          <a:stretch>
            <a:fillRect/>
          </a:stretch>
        </p:blipFill>
        <p:spPr>
          <a:xfrm>
            <a:off x="1053229" y="4173224"/>
            <a:ext cx="6369050" cy="838200"/>
          </a:xfrm>
        </p:spPr>
      </p:pic>
      <p:sp>
        <p:nvSpPr>
          <p:cNvPr id="17" name="Content Placeholder 16">
            <a:extLst>
              <a:ext uri="{FF2B5EF4-FFF2-40B4-BE49-F238E27FC236}">
                <a16:creationId xmlns:a16="http://schemas.microsoft.com/office/drawing/2014/main" id="{BB2C2F57-63AD-DA4A-93D4-0E712DC0612A}"/>
              </a:ext>
            </a:extLst>
          </p:cNvPr>
          <p:cNvSpPr>
            <a:spLocks noGrp="1"/>
          </p:cNvSpPr>
          <p:nvPr>
            <p:ph sz="quarter" idx="20"/>
          </p:nvPr>
        </p:nvSpPr>
        <p:spPr>
          <a:xfrm>
            <a:off x="936170" y="5502152"/>
            <a:ext cx="7454363" cy="475507"/>
          </a:xfrm>
        </p:spPr>
        <p:txBody>
          <a:bodyPr/>
          <a:lstStyle/>
          <a:p>
            <a:r>
              <a:rPr lang="en-US"/>
              <a:t>8 fluid ounces    5 = 8                =             fluid ounces</a:t>
            </a:r>
          </a:p>
        </p:txBody>
      </p:sp>
      <p:pic>
        <p:nvPicPr>
          <p:cNvPr id="29" name="Picture 28">
            <a:extLst>
              <a:ext uri="{FF2B5EF4-FFF2-40B4-BE49-F238E27FC236}">
                <a16:creationId xmlns:a16="http://schemas.microsoft.com/office/drawing/2014/main" id="{83C38A51-81AF-CC4F-8CFD-4E8589467EE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332077" y="2601710"/>
            <a:ext cx="168910" cy="435610"/>
          </a:xfrm>
          <a:prstGeom prst="rect">
            <a:avLst/>
          </a:prstGeom>
        </p:spPr>
      </p:pic>
      <p:pic>
        <p:nvPicPr>
          <p:cNvPr id="30" name="Picture 29">
            <a:extLst>
              <a:ext uri="{FF2B5EF4-FFF2-40B4-BE49-F238E27FC236}">
                <a16:creationId xmlns:a16="http://schemas.microsoft.com/office/drawing/2014/main" id="{44AF52C3-F724-904A-ABAC-F312DDFE6EF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49635" y="3018664"/>
            <a:ext cx="168910" cy="435610"/>
          </a:xfrm>
          <a:prstGeom prst="rect">
            <a:avLst/>
          </a:prstGeom>
        </p:spPr>
      </p:pic>
      <p:pic>
        <p:nvPicPr>
          <p:cNvPr id="32" name="Picture 31">
            <a:extLst>
              <a:ext uri="{FF2B5EF4-FFF2-40B4-BE49-F238E27FC236}">
                <a16:creationId xmlns:a16="http://schemas.microsoft.com/office/drawing/2014/main" id="{99863A25-1C53-3841-8A7D-C6C517D0559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626140" y="5599564"/>
            <a:ext cx="215900" cy="241300"/>
          </a:xfrm>
          <a:prstGeom prst="rect">
            <a:avLst/>
          </a:prstGeom>
        </p:spPr>
      </p:pic>
      <p:pic>
        <p:nvPicPr>
          <p:cNvPr id="34" name="Picture 33">
            <a:extLst>
              <a:ext uri="{FF2B5EF4-FFF2-40B4-BE49-F238E27FC236}">
                <a16:creationId xmlns:a16="http://schemas.microsoft.com/office/drawing/2014/main" id="{F04AF29E-2248-064D-A16D-80FB74A8696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442831" y="5561464"/>
            <a:ext cx="266700" cy="317500"/>
          </a:xfrm>
          <a:prstGeom prst="rect">
            <a:avLst/>
          </a:prstGeom>
        </p:spPr>
      </p:pic>
      <p:pic>
        <p:nvPicPr>
          <p:cNvPr id="36" name="Picture 35">
            <a:extLst>
              <a:ext uri="{FF2B5EF4-FFF2-40B4-BE49-F238E27FC236}">
                <a16:creationId xmlns:a16="http://schemas.microsoft.com/office/drawing/2014/main" id="{46848C84-092D-AC48-A639-35B30B64B0A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705875" y="5763255"/>
            <a:ext cx="800100" cy="101600"/>
          </a:xfrm>
          <a:prstGeom prst="rect">
            <a:avLst/>
          </a:prstGeom>
        </p:spPr>
      </p:pic>
      <p:pic>
        <p:nvPicPr>
          <p:cNvPr id="37" name="Picture 36">
            <a:extLst>
              <a:ext uri="{FF2B5EF4-FFF2-40B4-BE49-F238E27FC236}">
                <a16:creationId xmlns:a16="http://schemas.microsoft.com/office/drawing/2014/main" id="{6B10D72A-090C-AB43-823F-B81C6F91FCDB}"/>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757377" y="5763255"/>
            <a:ext cx="800100" cy="101600"/>
          </a:xfrm>
          <a:prstGeom prst="rect">
            <a:avLst/>
          </a:prstGeom>
        </p:spPr>
      </p:pic>
      <p:pic>
        <p:nvPicPr>
          <p:cNvPr id="39" name="Picture 38">
            <a:extLst>
              <a:ext uri="{FF2B5EF4-FFF2-40B4-BE49-F238E27FC236}">
                <a16:creationId xmlns:a16="http://schemas.microsoft.com/office/drawing/2014/main" id="{954FD925-FDF2-3741-A419-F02A48D67827}"/>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7315200" y="6172200"/>
            <a:ext cx="1562100" cy="228600"/>
          </a:xfrm>
          <a:prstGeom prst="rect">
            <a:avLst/>
          </a:prstGeom>
        </p:spPr>
      </p:pic>
      <p:sp>
        <p:nvSpPr>
          <p:cNvPr id="19" name="Text Placeholder 18">
            <a:extLst>
              <a:ext uri="{FF2B5EF4-FFF2-40B4-BE49-F238E27FC236}">
                <a16:creationId xmlns:a16="http://schemas.microsoft.com/office/drawing/2014/main" id="{03BB30FD-0736-7140-921D-8A06EF2DFC32}"/>
              </a:ext>
            </a:extLst>
          </p:cNvPr>
          <p:cNvSpPr>
            <a:spLocks noGrp="1"/>
          </p:cNvSpPr>
          <p:nvPr>
            <p:ph type="body" sz="quarter" idx="22"/>
          </p:nvPr>
        </p:nvSpPr>
        <p:spPr/>
        <p:txBody>
          <a:bodyPr/>
          <a:lstStyle/>
          <a:p>
            <a:r>
              <a:rPr lang="en-US"/>
              <a:t>376</a:t>
            </a:r>
          </a:p>
        </p:txBody>
      </p:sp>
    </p:spTree>
    <p:extLst>
      <p:ext uri="{BB962C8B-B14F-4D97-AF65-F5344CB8AC3E}">
        <p14:creationId xmlns:p14="http://schemas.microsoft.com/office/powerpoint/2010/main" val="162880172"/>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1CA6-C77B-4385-AB0E-ECE5C454CB55}">
  <ds:schemaRefs>
    <ds:schemaRef ds:uri="031d766f-b14e-4c0e-af7a-21ee3738300f"/>
    <ds:schemaRef ds:uri="cc621c4b-eaca-4bd6-8859-1c1ea05972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26</Slides>
  <Notes>26</Notes>
  <HiddenSlides>0</HiddenSlide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Title 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revision>1</cp:revision>
  <cp:lastPrinted>2022-07-15T09:24:42Z</cp:lastPrinted>
  <dcterms:created xsi:type="dcterms:W3CDTF">2020-04-30T18:18:26Z</dcterms:created>
  <dcterms:modified xsi:type="dcterms:W3CDTF">2022-08-24T16:58:51Z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