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9" r:id="rId2"/>
    <p:sldMasterId id="2147483740" r:id="rId3"/>
  </p:sldMasterIdLst>
  <p:notesMasterIdLst>
    <p:notesMasterId r:id="rId37"/>
  </p:notesMasterIdLst>
  <p:sldIdLst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55" r:id="rId15"/>
    <p:sldId id="442" r:id="rId16"/>
    <p:sldId id="443" r:id="rId17"/>
    <p:sldId id="444" r:id="rId18"/>
    <p:sldId id="445" r:id="rId19"/>
    <p:sldId id="448" r:id="rId20"/>
    <p:sldId id="446" r:id="rId21"/>
    <p:sldId id="456" r:id="rId22"/>
    <p:sldId id="457" r:id="rId23"/>
    <p:sldId id="458" r:id="rId24"/>
    <p:sldId id="447" r:id="rId25"/>
    <p:sldId id="450" r:id="rId26"/>
    <p:sldId id="451" r:id="rId27"/>
    <p:sldId id="459" r:id="rId28"/>
    <p:sldId id="460" r:id="rId29"/>
    <p:sldId id="461" r:id="rId30"/>
    <p:sldId id="462" r:id="rId31"/>
    <p:sldId id="463" r:id="rId32"/>
    <p:sldId id="465" r:id="rId33"/>
    <p:sldId id="452" r:id="rId34"/>
    <p:sldId id="453" r:id="rId35"/>
    <p:sldId id="45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322519-86F2-7AFE-73CE-5285C4E0CFC6}" name="Erin Michaud" initials="EM" userId="S::emichaud@cainc.com::dd13a7d8-c595-4019-89d1-4debf2ae86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4"/>
    <p:restoredTop sz="66104"/>
  </p:normalViewPr>
  <p:slideViewPr>
    <p:cSldViewPr snapToGrid="0">
      <p:cViewPr varScale="1">
        <p:scale>
          <a:sx n="67" d="100"/>
          <a:sy n="67" d="100"/>
        </p:scale>
        <p:origin x="22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66EB-8956-E343-AF73-8646FE3CAD72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8C09-F240-6747-9A42-29B9B9902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ideas about breaking an addend into parts to make a 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filling a 10-frame with counters shows how to make a ten.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Math 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available for use at any time in the lesson: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Two-color 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10-Frames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Workmat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Number Bonds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Workmat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in the model are the children who are already on the bus represented?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there 3 children left after 10 children are on the bus?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you know that 10 and 3 more is 13 without counting at all?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2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show 8 and 5? How does Model It show 8 and 5?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It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a 10-frame help you show making a ten to add?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0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182b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Show the slide to start a conversation.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Invite children who ride a school bus to share their experiences. Then ask children to name other types of buses that they have seen or ridden on.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b="1" i="0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What would you like about riding a bus? When would you take a bus and not walk or use a car?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After children share, help them compare and contrast buses with cars and other ways to get around.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5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It 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Teacher’s Guide page 187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break apart a number to make a ten and find totals?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Choose and Roll to Add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(per pair)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Two-color counters (20)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Number cubes 4 to 9 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10-Frame Cards 6 to 9 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10-Frames </a:t>
            </a:r>
            <a:r>
              <a:rPr lang="en-US" dirty="0" err="1">
                <a:solidFill>
                  <a:schemeClr val="tx1"/>
                </a:solidFill>
              </a:rPr>
              <a:t>Workmat</a:t>
            </a:r>
            <a:r>
              <a:rPr lang="en-US" dirty="0">
                <a:solidFill>
                  <a:schemeClr val="tx1"/>
                </a:solidFill>
              </a:rPr>
              <a:t> (1)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Preparation: </a:t>
            </a:r>
            <a:r>
              <a:rPr lang="en-US" dirty="0">
                <a:solidFill>
                  <a:schemeClr val="tx1"/>
                </a:solidFill>
              </a:rPr>
              <a:t>Make a deck of cards for each pair with 10-frame number cards 6 to 9. Cover the numbers 1, 2, and 3 on the number cubes with stickers and write 7, 8, and 9 on the stickers.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8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It 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Teacher’s Guide page 187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you break apart a number to make a ten and find totals?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>
                <a:solidFill>
                  <a:schemeClr val="tx1"/>
                </a:solidFill>
              </a:rPr>
              <a:t>Choose and Roll to Add</a:t>
            </a:r>
          </a:p>
          <a:p>
            <a:r>
              <a:rPr lang="en-US" dirty="0">
                <a:solidFill>
                  <a:schemeClr val="tx1"/>
                </a:solidFill>
              </a:rPr>
              <a:t>This activity gives children opportunities to add two single-digit numbers by decomposing one of the digits to make a ten.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making a ten help you add?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totals could you make with the number cubes that are not on the page? What did you roll to make those totals?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Centers: Choose and Roll to Add</a:t>
            </a:r>
          </a:p>
          <a:p>
            <a:r>
              <a:rPr lang="en-US" dirty="0"/>
              <a:t>Apply It Problems 1–4</a:t>
            </a:r>
          </a:p>
          <a:p>
            <a:r>
              <a:rPr lang="en-US" dirty="0"/>
              <a:t>Centers Library: Shake and Spill, Counting Collections</a:t>
            </a:r>
          </a:p>
          <a:p>
            <a:r>
              <a:rPr lang="en-US" dirty="0"/>
              <a:t>Practice: Example, Problems 1–6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5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1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65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0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185a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Quick Images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many dots do you see? How do you know?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Counting Tip</a:t>
            </a:r>
          </a:p>
          <a:p>
            <a:r>
              <a:rPr lang="en-US" b="1" dirty="0">
                <a:solidFill>
                  <a:schemeClr val="tx1"/>
                </a:solidFill>
              </a:rPr>
              <a:t>PASS AND COUNT</a:t>
            </a:r>
            <a:r>
              <a:rPr lang="en-US" b="0" dirty="0">
                <a:solidFill>
                  <a:schemeClr val="tx1"/>
                </a:solidFill>
              </a:rPr>
              <a:t> Have children count forward by ones from 1 to 20 as they pass a bean bag around the circle. Then have them reverse direction and count backward from 20 to 0.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1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2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7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8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Connect to Culture – </a:t>
            </a:r>
            <a:r>
              <a:rPr lang="en-P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Calibri" panose="020F0502020204030204" pitchFamily="34" charset="0"/>
              </a:rPr>
              <a:t>Teacher’s Guide page 182b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ANYTIME DURING THE LESSON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During read-aloud or other whole class times, guide an exploration of ways children around the world get to school based on children’s questions and curiosity.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Show the slide and tell children that in Cambodia (a country in Asia), some children get to school by boat.</a:t>
            </a:r>
          </a:p>
          <a:p>
            <a:r>
              <a:rPr lang="en-US" b="1" i="0" dirty="0">
                <a:solidFill>
                  <a:schemeClr val="tx1"/>
                </a:solidFill>
                <a:latin typeface="+mn-lt"/>
              </a:rPr>
              <a:t>ASK: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 Would you like to get to school by boat? What do you wonder about how children in other places get to school?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Using videos, books, online searches, and information from children and their families, investigate ways children get to school around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4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185a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Quick Images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look carefully at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slide, give children time to think, and briefly show the slide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turn and talk about what they saw and how they saw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a variety of solutions for whole class sharing.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slide and allow children to explain how they see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anyone see it a different way?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185a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Quick Images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look carefully at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slide, give children time to think, and briefly show the slide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turn and talk about what they saw and how they saw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a variety of solutions for whole class sharing.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slide and allow children to explain how they see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anyone see it a different way?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185a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Quick Images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look carefully at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slide, give children time to think, and briefly show the slide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turn and talk about what they saw and how they saw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a variety of solutions for whole class sharing.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slide and allow children to explain how they see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anyone see it a different 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START: Number Sense –</a:t>
            </a:r>
            <a:r>
              <a:rPr lang="en-US" dirty="0">
                <a:solidFill>
                  <a:schemeClr val="tx1"/>
                </a:solidFill>
              </a:rPr>
              <a:t> Teacher’s Guide page 185a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Quick Images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children to look carefully at the slide.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the slide, give children time to think, and briefly show the slide again.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children turn and talk about what they saw and how they saw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a variety of solutions for whole class sharing.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Whole Class Discussion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the slide and allow children to explain how they see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anyone see it a different way?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Try-Discuss-Connect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Math Toolkit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Two-color counters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10-Frames </a:t>
            </a:r>
            <a:r>
              <a:rPr lang="en-US" dirty="0" err="1">
                <a:solidFill>
                  <a:schemeClr val="tx1"/>
                </a:solidFill>
              </a:rPr>
              <a:t>Workmat</a:t>
            </a:r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Number Bonds </a:t>
            </a:r>
            <a:r>
              <a:rPr lang="en-US" dirty="0" err="1">
                <a:solidFill>
                  <a:schemeClr val="tx1"/>
                </a:solidFill>
              </a:rPr>
              <a:t>Workmat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Try-Discuss-Connect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Try It</a:t>
            </a:r>
          </a:p>
          <a:p>
            <a:r>
              <a:rPr lang="en-US" dirty="0">
                <a:solidFill>
                  <a:schemeClr val="tx1"/>
                </a:solidFill>
              </a:rPr>
              <a:t>Read the problem aloud: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8 children are on a bigger bus. 5 more get on the bus. How many are on the bus now?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b="1" dirty="0">
                <a:solidFill>
                  <a:schemeClr val="tx1"/>
                </a:solidFill>
              </a:rPr>
              <a:t>Say It Another Way</a:t>
            </a:r>
            <a:r>
              <a:rPr lang="en-US" dirty="0">
                <a:solidFill>
                  <a:schemeClr val="tx1"/>
                </a:solidFill>
              </a:rPr>
              <a:t> to help children make sense of the problem. Ensure children understand that there are different ways to model and solve the problem. Have children work independently on Try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Try-Discuss-Connect 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Guide page 185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making a ten help you solve a problem?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Discuss It</a:t>
            </a:r>
          </a:p>
          <a:p>
            <a:r>
              <a:rPr lang="en-US" dirty="0">
                <a:solidFill>
                  <a:schemeClr val="tx1"/>
                </a:solidFill>
              </a:rPr>
              <a:t>Have children respond to Discuss It with a partner: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How can thinking about 10 help you solve the problem?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Select and Sequence Strategies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possible order for whole class discussion: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Counting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Counting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</a:rPr>
              <a:t>Making a 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[child name]’s model show all the children on the bus?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children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and Connect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8C09-F240-6747-9A42-29B9B9902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9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98424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566160"/>
            <a:ext cx="6035040" cy="365760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3950208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13631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6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5336" y="1581912"/>
            <a:ext cx="6537960" cy="1847088"/>
          </a:xfrm>
        </p:spPr>
        <p:txBody>
          <a:bodyPr anchor="ctr" anchorCtr="0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Lesson XX, Session X: &lt;Type&gt;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3429000"/>
            <a:ext cx="6035040" cy="646331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&lt;Lesson Title Lesson Title Lesson Title Lesson Title Lesson Title&gt;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4288" y="4105042"/>
            <a:ext cx="5276088" cy="914400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&lt;Learning Target&gt;</a:t>
            </a:r>
          </a:p>
        </p:txBody>
      </p:sp>
    </p:spTree>
    <p:extLst>
      <p:ext uri="{BB962C8B-B14F-4D97-AF65-F5344CB8AC3E}">
        <p14:creationId xmlns:p14="http://schemas.microsoft.com/office/powerpoint/2010/main" val="23032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27632"/>
            <a:ext cx="2798064" cy="55778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NUMBER SENSE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9536" y="2176272"/>
            <a:ext cx="4663440" cy="840230"/>
          </a:xfrm>
        </p:spPr>
        <p:txBody>
          <a:bodyPr>
            <a:spAutoFit/>
          </a:bodyPr>
          <a:lstStyle>
            <a:lvl1pPr marL="0" indent="0" algn="l">
              <a:buNone/>
              <a:defRPr sz="5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&lt;NS Type&gt;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841248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s an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9536" y="1636776"/>
            <a:ext cx="4663440" cy="1591056"/>
          </a:xfrm>
        </p:spPr>
        <p:txBody>
          <a:bodyPr anchor="t" anchorCtr="0">
            <a:spAutoFit/>
          </a:bodyPr>
          <a:lstStyle>
            <a:lvl1pPr algn="l">
              <a:defRPr sz="5400" b="1"/>
            </a:lvl1pPr>
          </a:lstStyle>
          <a:p>
            <a:r>
              <a:rPr lang="en-US" dirty="0"/>
              <a:t>Centers and Practice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D0094D-5989-8EF5-2531-3C80BDBC04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7685F4-16D0-117B-7FA0-9CBF3B1335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2960" y="3136392"/>
            <a:ext cx="4206240" cy="891526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Centers: &lt;Text&gt;</a:t>
            </a:r>
          </a:p>
          <a:p>
            <a:pPr lvl="0"/>
            <a:r>
              <a:rPr lang="en-US" dirty="0"/>
              <a:t>Centers Library: &lt;Text&gt;</a:t>
            </a:r>
          </a:p>
          <a:p>
            <a:pPr lvl="0"/>
            <a:r>
              <a:rPr lang="en-US" dirty="0"/>
              <a:t>Practice: &lt;Text&gt;</a:t>
            </a:r>
          </a:p>
        </p:txBody>
      </p:sp>
    </p:spTree>
    <p:extLst>
      <p:ext uri="{BB962C8B-B14F-4D97-AF65-F5344CB8AC3E}">
        <p14:creationId xmlns:p14="http://schemas.microsoft.com/office/powerpoint/2010/main" val="387702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" y="145473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6044184"/>
            <a:ext cx="7315200" cy="493776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772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2D6E-2A7B-3E5A-BEE6-7EF31877A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24" y="145473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6FD0B9-6FAE-F3A8-29C8-EBCD23FABF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71B193D-C169-CA56-81AE-B588ED5D1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5797296"/>
            <a:ext cx="7315200" cy="749808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&lt;Text&gt;</a:t>
            </a:r>
          </a:p>
        </p:txBody>
      </p:sp>
    </p:spTree>
    <p:extLst>
      <p:ext uri="{BB962C8B-B14F-4D97-AF65-F5344CB8AC3E}">
        <p14:creationId xmlns:p14="http://schemas.microsoft.com/office/powerpoint/2010/main" val="20939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(4-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A49E-9C19-6B56-A893-2CED8A183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752" y="137160"/>
            <a:ext cx="8531352" cy="539496"/>
          </a:xfrm>
        </p:spPr>
        <p:txBody>
          <a:bodyPr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 dirty="0"/>
              <a:t>Close: Reflection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2C6629-04CC-9836-34E3-8A24B0C9A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A1C0ADA-6F47-8320-9346-E72946471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264" y="1435608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learned . . .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C9F5623-F8F2-B315-74EB-F46BE0DCD9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264" y="2871216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think . . .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40946EA-9406-5329-CD6E-73F63A31F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264" y="4306824"/>
            <a:ext cx="2414016" cy="484632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pPr lvl="0"/>
            <a:r>
              <a:rPr lang="en-US" dirty="0"/>
              <a:t>I wonder . . .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47DDC62-A013-493E-27C1-57EC081688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264" y="5422392"/>
            <a:ext cx="7315200" cy="1106424"/>
          </a:xfrm>
        </p:spPr>
        <p:txBody>
          <a:bodyPr anchor="ctr" anchorCtr="0">
            <a:noAutofit/>
          </a:bodyPr>
          <a:lstStyle/>
          <a:p>
            <a:pPr lvl="0"/>
            <a:r>
              <a:rPr lang="en-US" dirty="0"/>
              <a:t>MATH REFLECTION  &lt;Text&gt;</a:t>
            </a:r>
          </a:p>
          <a:p>
            <a:pPr lvl="0"/>
            <a:r>
              <a:rPr lang="en-US" dirty="0"/>
              <a:t>SELF REFLECTION  &lt;Text&gt;</a:t>
            </a:r>
          </a:p>
        </p:txBody>
      </p:sp>
    </p:spTree>
    <p:extLst>
      <p:ext uri="{BB962C8B-B14F-4D97-AF65-F5344CB8AC3E}">
        <p14:creationId xmlns:p14="http://schemas.microsoft.com/office/powerpoint/2010/main" val="409973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2" r:id="rId2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38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4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78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9" r:id="rId3"/>
    <p:sldLayoutId id="2147483750" r:id="rId4"/>
    <p:sldLayoutId id="2147483754" r:id="rId5"/>
  </p:sldLayoutIdLst>
  <p:txStyles>
    <p:titleStyle>
      <a:lvl1pPr algn="l" defTabSz="914400" rtl="0" eaLnBrk="1" latinLnBrk="0" hangingPunct="1">
        <a:lnSpc>
          <a:spcPct val="90000"/>
        </a:lnSpc>
        <a:spcBef>
          <a:spcPts val="2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29B4-4B26-A6EB-57F6-EB3EEFA57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8, Session 2: Develop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1FFB9-5F27-2B15-71BC-07BF60513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Make a Ten to Add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4A18675-7291-62D9-F2EB-C786422D5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ED883-159B-5BC4-AB16-6F8CA8396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Break apart a number to make a ten. Use this strategy to add.</a:t>
            </a:r>
          </a:p>
        </p:txBody>
      </p:sp>
    </p:spTree>
    <p:extLst>
      <p:ext uri="{BB962C8B-B14F-4D97-AF65-F5344CB8AC3E}">
        <p14:creationId xmlns:p14="http://schemas.microsoft.com/office/powerpoint/2010/main" val="82342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4A22-AAAA-972E-9712-6E79B380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It</a:t>
            </a:r>
          </a:p>
        </p:txBody>
      </p:sp>
      <p:pic>
        <p:nvPicPr>
          <p:cNvPr id="5" name="Picture Placeholder 4" descr="Problem 1. Use the 10-frame to find 8 plus 5. Figure: 8 red counters in a 10-frame, and 5 yellow counters below. 2 of the yellow counters are being moved into the 10-frame to make a 10. End figure. 8 plus 5 equals 10 plus blank. There are blank children on the bus.">
            <a:extLst>
              <a:ext uri="{FF2B5EF4-FFF2-40B4-BE49-F238E27FC236}">
                <a16:creationId xmlns:a16="http://schemas.microsoft.com/office/drawing/2014/main" id="{63CA4DBF-0816-FC1B-0882-53EF23E929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492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B60A-BA7F-A029-F3E9-71AE9F2C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It</a:t>
            </a:r>
          </a:p>
        </p:txBody>
      </p:sp>
      <p:pic>
        <p:nvPicPr>
          <p:cNvPr id="5" name="Picture Placeholder 4" descr="Problem 2. How is your way like Model It? How is it different?">
            <a:extLst>
              <a:ext uri="{FF2B5EF4-FFF2-40B4-BE49-F238E27FC236}">
                <a16:creationId xmlns:a16="http://schemas.microsoft.com/office/drawing/2014/main" id="{1E80A9C2-A30C-2DA3-A3FA-CDC4C09F33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8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BB60A-BA7F-A029-F3E9-71AE9F2C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It</a:t>
            </a:r>
          </a:p>
        </p:txBody>
      </p:sp>
      <p:pic>
        <p:nvPicPr>
          <p:cNvPr id="5" name="Picture Placeholder 4" descr="Problem 3. How can using a 10-frame help you add?">
            <a:extLst>
              <a:ext uri="{FF2B5EF4-FFF2-40B4-BE49-F238E27FC236}">
                <a16:creationId xmlns:a16="http://schemas.microsoft.com/office/drawing/2014/main" id="{F3BBE2AF-56E0-70E1-2A96-9420D7D68D0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96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296A-7A95-FFE2-32AA-A2C490CDD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Culture</a:t>
            </a:r>
          </a:p>
        </p:txBody>
      </p:sp>
      <p:pic>
        <p:nvPicPr>
          <p:cNvPr id="6" name="Picture Placeholder 5" descr="A bus driving along a city street.">
            <a:extLst>
              <a:ext uri="{FF2B5EF4-FFF2-40B4-BE49-F238E27FC236}">
                <a16:creationId xmlns:a16="http://schemas.microsoft.com/office/drawing/2014/main" id="{A9927317-9A08-B9FC-8A3D-90A832B7D2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E143F-3D11-4084-B381-613F26D10B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would you like about riding a bus? When would you take a bus and not walk or use a car?</a:t>
            </a:r>
          </a:p>
        </p:txBody>
      </p:sp>
    </p:spTree>
    <p:extLst>
      <p:ext uri="{BB962C8B-B14F-4D97-AF65-F5344CB8AC3E}">
        <p14:creationId xmlns:p14="http://schemas.microsoft.com/office/powerpoint/2010/main" val="415245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8FB2-8F40-CD91-63C5-6FEC33509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 It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473C04-15D3-2695-5414-319D4AEF0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2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249E-F861-A16C-092B-CA8B6BC7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and Roll to Add</a:t>
            </a:r>
          </a:p>
        </p:txBody>
      </p:sp>
      <p:pic>
        <p:nvPicPr>
          <p:cNvPr id="5" name="Picture Placeholder 4" descr="Choose and roll to make each total. Choose a card for how many to start. Roll a number cube for how many to add. Build it with your 10-frame. Record equations. Ask your teacher for help with this activity.">
            <a:extLst>
              <a:ext uri="{FF2B5EF4-FFF2-40B4-BE49-F238E27FC236}">
                <a16:creationId xmlns:a16="http://schemas.microsoft.com/office/drawing/2014/main" id="{B6960A49-898E-AAFF-5F87-BA53DFD58B6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445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D0CF-7664-CB68-CCBA-6C66F0902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536" y="1636776"/>
            <a:ext cx="4663440" cy="1588127"/>
          </a:xfrm>
        </p:spPr>
        <p:txBody>
          <a:bodyPr/>
          <a:lstStyle/>
          <a:p>
            <a:r>
              <a:rPr lang="en-US" dirty="0"/>
              <a:t>Centers and Practice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381D07-0D5E-C2E4-9954-7C08186F5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02F5-F1F8-2504-452E-24CCD84DD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960" y="3136392"/>
            <a:ext cx="4206240" cy="1166473"/>
          </a:xfrm>
        </p:spPr>
        <p:txBody>
          <a:bodyPr/>
          <a:lstStyle/>
          <a:p>
            <a:r>
              <a:rPr lang="en-US" b="1" dirty="0"/>
              <a:t>Session Centers</a:t>
            </a:r>
          </a:p>
          <a:p>
            <a:r>
              <a:rPr lang="en-US" b="1" dirty="0"/>
              <a:t>Apply It Problems</a:t>
            </a:r>
          </a:p>
          <a:p>
            <a:r>
              <a:rPr lang="en-US" b="1" dirty="0"/>
              <a:t>Centers Library</a:t>
            </a:r>
          </a:p>
          <a:p>
            <a:r>
              <a:rPr lang="en-US" b="1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249E-F861-A16C-092B-CA8B6BC7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and Roll to Add</a:t>
            </a:r>
          </a:p>
        </p:txBody>
      </p:sp>
      <p:pic>
        <p:nvPicPr>
          <p:cNvPr id="5" name="Picture Placeholder 4" descr="Choose and roll to make each total. Choose a card for how many to start. Roll a number cube for how many to add. Build it with your 10-frame. Record equations. Ask your teacher for help with this activity.">
            <a:extLst>
              <a:ext uri="{FF2B5EF4-FFF2-40B4-BE49-F238E27FC236}">
                <a16:creationId xmlns:a16="http://schemas.microsoft.com/office/drawing/2014/main" id="{E82CE6FC-1CA4-9F98-8607-64B01C1027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34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D4F-DF67-F6B5-2CF7-8B6A5EF5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It</a:t>
            </a:r>
          </a:p>
        </p:txBody>
      </p:sp>
      <p:pic>
        <p:nvPicPr>
          <p:cNvPr id="4" name="Picture Placeholder 3" descr="Problem 1. Find 9 plus 2. Figure: A 10-frame with 9 counters. End figure. 9 plus 2 equals 10 plus blank. 9 plus 2 equals blank.">
            <a:extLst>
              <a:ext uri="{FF2B5EF4-FFF2-40B4-BE49-F238E27FC236}">
                <a16:creationId xmlns:a16="http://schemas.microsoft.com/office/drawing/2014/main" id="{3F3142F9-8BB0-D849-E5F4-B4F7C8C6CB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708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D4F-DF67-F6B5-2CF7-8B6A5EF5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It</a:t>
            </a:r>
          </a:p>
        </p:txBody>
      </p:sp>
      <p:pic>
        <p:nvPicPr>
          <p:cNvPr id="4" name="Picture Placeholder 3" descr="Problem 2. Find 9 plus 2. Figure: A 10-frame with 7 counters. End figure. 7 plus 4 equals 10 plus blank. 7 plus 4 equals blank.">
            <a:extLst>
              <a:ext uri="{FF2B5EF4-FFF2-40B4-BE49-F238E27FC236}">
                <a16:creationId xmlns:a16="http://schemas.microsoft.com/office/drawing/2014/main" id="{98C88FF5-773F-1743-5256-4B34B2A9D6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079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5A1F-25A9-FC48-630C-8EC221E90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E9A15-5962-DE73-0417-8858D8B45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Quick Images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7A9917-672A-F355-2BDE-9FED17805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18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D4F-DF67-F6B5-2CF7-8B6A5EF5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It</a:t>
            </a:r>
          </a:p>
        </p:txBody>
      </p:sp>
      <p:pic>
        <p:nvPicPr>
          <p:cNvPr id="4" name="Picture Placeholder 3" descr="Problem 3. Find 8 plus 5. Figure: A 10-frame with 8 counters. End figure. 8 plus 5 equals 10 plus blank. 8 plus 5 equals blank.">
            <a:extLst>
              <a:ext uri="{FF2B5EF4-FFF2-40B4-BE49-F238E27FC236}">
                <a16:creationId xmlns:a16="http://schemas.microsoft.com/office/drawing/2014/main" id="{01051F70-3A6C-4D88-1C24-2B3D195791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0586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D4F-DF67-F6B5-2CF7-8B6A5EF5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It</a:t>
            </a:r>
          </a:p>
        </p:txBody>
      </p:sp>
      <p:pic>
        <p:nvPicPr>
          <p:cNvPr id="4" name="Picture Placeholder 3" descr="Problem 4. Which equation is shown? Circle 4 plus 8 equals 12, or 4 plus 9 equals 13. Figure: A 10-frame filled with 4 red counters and 6 yellow counters, and 3 more yellow counters under the 10-frame.">
            <a:extLst>
              <a:ext uri="{FF2B5EF4-FFF2-40B4-BE49-F238E27FC236}">
                <a16:creationId xmlns:a16="http://schemas.microsoft.com/office/drawing/2014/main" id="{4574940C-7FF5-EC0E-DB06-A60CF122B3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35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C39C-4ECC-B5F9-20D4-FCD8FA3B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 and Spill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A567E5E-3544-CB21-771B-76AD80200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A6965-1FC0-26AA-D8AD-70C8C1FD9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Centers Library</a:t>
            </a:r>
          </a:p>
          <a:p>
            <a:r>
              <a:rPr lang="en-US" b="1" dirty="0">
                <a:solidFill>
                  <a:srgbClr val="0177BE"/>
                </a:solidFill>
              </a:rPr>
              <a:t>SKILL REVIEW  </a:t>
            </a:r>
            <a:r>
              <a:rPr lang="en-US" dirty="0"/>
              <a:t>Shake and Spill, Card 1</a:t>
            </a:r>
          </a:p>
        </p:txBody>
      </p:sp>
    </p:spTree>
    <p:extLst>
      <p:ext uri="{BB962C8B-B14F-4D97-AF65-F5344CB8AC3E}">
        <p14:creationId xmlns:p14="http://schemas.microsoft.com/office/powerpoint/2010/main" val="21498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84A9-D02D-322F-7894-C05049E2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Collections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08FBF95-1B16-9F83-48FF-EDE91A4AD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B2CE0-1D03-4299-ECB8-DA33D07A0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Centers Library</a:t>
            </a:r>
          </a:p>
          <a:p>
            <a:r>
              <a:rPr lang="en-US" b="1" dirty="0">
                <a:solidFill>
                  <a:srgbClr val="0177BE"/>
                </a:solidFill>
              </a:rPr>
              <a:t>FLUENCY  </a:t>
            </a:r>
            <a:r>
              <a:rPr lang="en-US" dirty="0"/>
              <a:t>Counting Collections, Card 11</a:t>
            </a:r>
          </a:p>
        </p:txBody>
      </p:sp>
    </p:spTree>
    <p:extLst>
      <p:ext uri="{BB962C8B-B14F-4D97-AF65-F5344CB8AC3E}">
        <p14:creationId xmlns:p14="http://schemas.microsoft.com/office/powerpoint/2010/main" val="156332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Example. Find 7 plus 5. Figure: 7 red counters in a 10-frame, and 5 yellow counters below. 3 of the yellow counters are being moved into the 10-frame to make a 10. End figure. 7 plus 5 equals 10 plus 2. 7 plus 5 equals 12.">
            <a:extLst>
              <a:ext uri="{FF2B5EF4-FFF2-40B4-BE49-F238E27FC236}">
                <a16:creationId xmlns:a16="http://schemas.microsoft.com/office/drawing/2014/main" id="{B9DC25F6-6C53-FA2D-A02E-9B8EEA062F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92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1. Find 7 plus 6. Figure: 7 red counters and 6 yellow counters. The 7 red counters and 3 of the yellow counters are in a 10-frame. End figure. 7 plus 6 equals 10 plus blank. 7 plus 6 equals blank.">
            <a:extLst>
              <a:ext uri="{FF2B5EF4-FFF2-40B4-BE49-F238E27FC236}">
                <a16:creationId xmlns:a16="http://schemas.microsoft.com/office/drawing/2014/main" id="{102B09D1-9FE6-1A1C-1F3D-DC1DE2E5B6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835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2. Find 6 plus 8. Figure: A 10-frame with 6 counters. End figure. 6 plus 8 equals 10 plus blank. 6 plus 8 equals blank.">
            <a:extLst>
              <a:ext uri="{FF2B5EF4-FFF2-40B4-BE49-F238E27FC236}">
                <a16:creationId xmlns:a16="http://schemas.microsoft.com/office/drawing/2014/main" id="{1AE192AC-7B02-1BFF-9D88-C2AC61CD89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4169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3. Find 6 plus 9. Figure: An empty 10-frame. End figure. 6 plus 9 equals 10 plus blank. 6 plus 9 equals blank.">
            <a:extLst>
              <a:ext uri="{FF2B5EF4-FFF2-40B4-BE49-F238E27FC236}">
                <a16:creationId xmlns:a16="http://schemas.microsoft.com/office/drawing/2014/main" id="{2D698A39-B4AF-E865-9FEC-72C29B5F4C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95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4. Find 8 plus 5. Figure: An empty 10-frame. End figure. 8 plus 5 equals 10 plus blank. 8 plus 5 equals blank.">
            <a:extLst>
              <a:ext uri="{FF2B5EF4-FFF2-40B4-BE49-F238E27FC236}">
                <a16:creationId xmlns:a16="http://schemas.microsoft.com/office/drawing/2014/main" id="{445D99FD-DEFB-FF2B-F343-B89B64F0C74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294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5. Find 9 plus 7. Figure: An empty 10-frame. End figure. 9 plus 7 equals 10 plus blank. 9 plus 7 equals blank.">
            <a:extLst>
              <a:ext uri="{FF2B5EF4-FFF2-40B4-BE49-F238E27FC236}">
                <a16:creationId xmlns:a16="http://schemas.microsoft.com/office/drawing/2014/main" id="{2C662DFC-C266-F7FD-62B6-A98027E1BE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19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EB37-CA7F-C2EF-0C9C-E3959C69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Start: Quick Images</a:t>
            </a:r>
          </a:p>
        </p:txBody>
      </p:sp>
      <p:pic>
        <p:nvPicPr>
          <p:cNvPr id="6" name="Picture Placeholder 5" descr="A number of dots is shown. Ask your teacher for help with this activity.">
            <a:extLst>
              <a:ext uri="{FF2B5EF4-FFF2-40B4-BE49-F238E27FC236}">
                <a16:creationId xmlns:a16="http://schemas.microsoft.com/office/drawing/2014/main" id="{543D7CBD-2AC7-729A-C5DA-B18F003433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88E17-F826-2BC3-A44E-E65A31B76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many dots do you see?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3630973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8405-61E3-B10B-A7F2-EB306207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" name="Picture Placeholder 4" descr="Problem 6. Which equation is shown? Circle 8 plus 7 equals 15, or 8 plus 7 equals 16. Figure: 8 red counters and 7 yellow counters. The 8 red counters and 2 of the yellow counters are in a 10-frame.">
            <a:extLst>
              <a:ext uri="{FF2B5EF4-FFF2-40B4-BE49-F238E27FC236}">
                <a16:creationId xmlns:a16="http://schemas.microsoft.com/office/drawing/2014/main" id="{396AC38A-4F6E-5EAD-E8A6-82B8FB3A03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616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00A7-9D05-BF63-348B-E034B5C56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BF9D0FE-69DD-E1AA-1F0C-88F2F64C0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153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409D-3813-5D73-42F5-335EC401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</a:t>
            </a:r>
          </a:p>
        </p:txBody>
      </p:sp>
      <p:pic>
        <p:nvPicPr>
          <p:cNvPr id="6" name="Picture Placeholder 5" descr="Find 9 plus 5. 9 plus 5 equals 10 plus blank. 9 plus 5 equals blank.">
            <a:extLst>
              <a:ext uri="{FF2B5EF4-FFF2-40B4-BE49-F238E27FC236}">
                <a16:creationId xmlns:a16="http://schemas.microsoft.com/office/drawing/2014/main" id="{77FBB730-CAE9-125C-2CA6-46A0446A17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9EFF8-9009-C3F0-9946-0043165DFF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Math Toolkit:</a:t>
            </a:r>
            <a:r>
              <a:rPr lang="en-US" dirty="0"/>
              <a:t> counters, 10-frames, number bonds</a:t>
            </a:r>
          </a:p>
        </p:txBody>
      </p:sp>
    </p:spTree>
    <p:extLst>
      <p:ext uri="{BB962C8B-B14F-4D97-AF65-F5344CB8AC3E}">
        <p14:creationId xmlns:p14="http://schemas.microsoft.com/office/powerpoint/2010/main" val="3743927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651F-98EC-2FCA-CE6C-BA6DA949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Culture</a:t>
            </a:r>
          </a:p>
        </p:txBody>
      </p:sp>
      <p:pic>
        <p:nvPicPr>
          <p:cNvPr id="6" name="Picture Placeholder 5" descr="Children riding a boat to get to school in Cambodia.">
            <a:extLst>
              <a:ext uri="{FF2B5EF4-FFF2-40B4-BE49-F238E27FC236}">
                <a16:creationId xmlns:a16="http://schemas.microsoft.com/office/drawing/2014/main" id="{066AB24B-99DC-6309-BCE5-6DA82E9250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F28F6-43B9-C411-F4B5-98E7E77F0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Would you like to travel to school by boat? What do you wonder about how children in other places get to school?</a:t>
            </a:r>
          </a:p>
        </p:txBody>
      </p:sp>
    </p:spTree>
    <p:extLst>
      <p:ext uri="{BB962C8B-B14F-4D97-AF65-F5344CB8AC3E}">
        <p14:creationId xmlns:p14="http://schemas.microsoft.com/office/powerpoint/2010/main" val="125045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C8FE-A98D-9FCF-A3C1-6D83B048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Start: </a:t>
            </a:r>
            <a:r>
              <a:rPr lang="en-US" dirty="0"/>
              <a:t>Quick Images</a:t>
            </a:r>
          </a:p>
        </p:txBody>
      </p:sp>
      <p:pic>
        <p:nvPicPr>
          <p:cNvPr id="6" name="Picture Placeholder 5" descr="A number of dots is shown. Ask your teacher for help with this activity.">
            <a:extLst>
              <a:ext uri="{FF2B5EF4-FFF2-40B4-BE49-F238E27FC236}">
                <a16:creationId xmlns:a16="http://schemas.microsoft.com/office/drawing/2014/main" id="{B76AE1D9-579C-44EE-196F-83A505254E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95F9C-E182-919E-3B64-BD8D21A69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many dots do you see?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98502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D29F-B029-225C-056D-BE9A4D50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Start: </a:t>
            </a:r>
            <a:r>
              <a:rPr lang="en-US" dirty="0"/>
              <a:t>Quick Images</a:t>
            </a:r>
          </a:p>
        </p:txBody>
      </p:sp>
      <p:pic>
        <p:nvPicPr>
          <p:cNvPr id="6" name="Picture Placeholder 5" descr="A number of dots is shown. Ask your teacher for help with this activity.">
            <a:extLst>
              <a:ext uri="{FF2B5EF4-FFF2-40B4-BE49-F238E27FC236}">
                <a16:creationId xmlns:a16="http://schemas.microsoft.com/office/drawing/2014/main" id="{A9607CA5-C584-D012-D0F0-FE68A53911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40CA5-CA65-6542-E515-7363E07C6F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many dots do you see?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54143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41DA-4DC3-8C16-D51A-FF85DA9B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Start: </a:t>
            </a:r>
            <a:r>
              <a:rPr lang="en-US" dirty="0"/>
              <a:t>Quick Images</a:t>
            </a:r>
          </a:p>
        </p:txBody>
      </p:sp>
      <p:pic>
        <p:nvPicPr>
          <p:cNvPr id="6" name="Picture Placeholder 5" descr="A number of dots is shown. Ask your teacher for help with this activity.">
            <a:extLst>
              <a:ext uri="{FF2B5EF4-FFF2-40B4-BE49-F238E27FC236}">
                <a16:creationId xmlns:a16="http://schemas.microsoft.com/office/drawing/2014/main" id="{9F00CF5B-B085-00E6-6FCA-3A8F4F5025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53DE7-308B-C185-9202-44A9EC2F93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many dots do you see?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61239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3C16-074C-BDC3-54F1-076E77F1A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536" y="1636776"/>
            <a:ext cx="4663440" cy="1588127"/>
          </a:xfrm>
        </p:spPr>
        <p:txBody>
          <a:bodyPr/>
          <a:lstStyle/>
          <a:p>
            <a:r>
              <a:rPr lang="en-US" dirty="0"/>
              <a:t>Try-Discuss-Connect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1BBEA58-DEE0-01B6-3F0D-CD3348CC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15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1E1-F02E-31A1-6C78-AE809EF7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pic>
        <p:nvPicPr>
          <p:cNvPr id="5" name="Picture Placeholder 4" descr="8 children are on a bigger bus. 5 more get on the bus. How many are on the bus now?">
            <a:extLst>
              <a:ext uri="{FF2B5EF4-FFF2-40B4-BE49-F238E27FC236}">
                <a16:creationId xmlns:a16="http://schemas.microsoft.com/office/drawing/2014/main" id="{CED75A40-F107-E6C5-8A6B-5B2090B0E7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507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3EA6-1DAC-AFCC-7DF1-BFD105AB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It</a:t>
            </a:r>
          </a:p>
        </p:txBody>
      </p:sp>
      <p:pic>
        <p:nvPicPr>
          <p:cNvPr id="5" name="Picture Placeholder 4" descr="How can thinking about 10 help you solve the problem?">
            <a:extLst>
              <a:ext uri="{FF2B5EF4-FFF2-40B4-BE49-F238E27FC236}">
                <a16:creationId xmlns:a16="http://schemas.microsoft.com/office/drawing/2014/main" id="{C7026026-AABD-7965-3FC9-0E36803611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2532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1772AE08-93F3-9544-9402-E887C3609332}"/>
    </a:ext>
  </a:extLst>
</a:theme>
</file>

<file path=ppt/theme/theme2.xml><?xml version="1.0" encoding="utf-8"?>
<a:theme xmlns:a="http://schemas.openxmlformats.org/drawingml/2006/main" name="Section Divid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FB9A148F-75C6-FE4B-BB25-99251D34D43A}"/>
    </a:ext>
  </a:extLst>
</a:theme>
</file>

<file path=ppt/theme/theme3.xml><?xml version="1.0" encoding="utf-8"?>
<a:theme xmlns:a="http://schemas.openxmlformats.org/drawingml/2006/main" name="Content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_SlideTemplate_090922_potx" id="{E27E6A26-58FE-4647-AFD0-48AACBAFD515}" vid="{34B3206D-6521-404A-B2D6-1A7CCB99B4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A22C72F73674D9F5FD6334994BB66" ma:contentTypeVersion="20" ma:contentTypeDescription="Create a new document." ma:contentTypeScope="" ma:versionID="3c53148c8a26bee41c53a1f340bd29b7">
  <xsd:schema xmlns:xsd="http://www.w3.org/2001/XMLSchema" xmlns:xs="http://www.w3.org/2001/XMLSchema" xmlns:p="http://schemas.microsoft.com/office/2006/metadata/properties" xmlns:ns2="182ec9c5-89c1-4087-9372-67e8cba6c427" xmlns:ns3="http://schemas.microsoft.com/sharepoint/v4" xmlns:ns4="031d766f-b14e-4c0e-af7a-21ee3738300f" targetNamespace="http://schemas.microsoft.com/office/2006/metadata/properties" ma:root="true" ma:fieldsID="a334b25501d20f16454a3d5e8aaf2821" ns2:_="" ns3:_="" ns4:_="">
    <xsd:import namespace="182ec9c5-89c1-4087-9372-67e8cba6c427"/>
    <xsd:import namespace="http://schemas.microsoft.com/sharepoint/v4"/>
    <xsd:import namespace="031d766f-b14e-4c0e-af7a-21ee373830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IconOverlay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scription0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ec9c5-89c1-4087-9372-67e8cba6c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0" ma:index="20" nillable="true" ma:displayName="Description" ma:description="testing" ma:format="Dropdown" ma:internalName="Description0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ddc6715-9392-4c7b-b038-9c308e5b14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766f-b14e-4c0e-af7a-21ee3738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59a07e1-635c-4dc3-af17-f8dfbdb3d077}" ma:internalName="TaxCatchAll" ma:showField="CatchAllData" ma:web="031d766f-b14e-4c0e-af7a-21ee373830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82ec9c5-89c1-4087-9372-67e8cba6c427" xsi:nil="true"/>
    <IconOverlay xmlns="http://schemas.microsoft.com/sharepoint/v4" xsi:nil="true"/>
    <TaxCatchAll xmlns="031d766f-b14e-4c0e-af7a-21ee3738300f" xsi:nil="true"/>
    <lcf76f155ced4ddcb4097134ff3c332f xmlns="182ec9c5-89c1-4087-9372-67e8cba6c427">
      <Terms xmlns="http://schemas.microsoft.com/office/infopath/2007/PartnerControls"/>
    </lcf76f155ced4ddcb4097134ff3c332f>
    <_Flow_SignoffStatus xmlns="182ec9c5-89c1-4087-9372-67e8cba6c427" xsi:nil="true"/>
  </documentManagement>
</p:properties>
</file>

<file path=customXml/itemProps1.xml><?xml version="1.0" encoding="utf-8"?>
<ds:datastoreItem xmlns:ds="http://schemas.openxmlformats.org/officeDocument/2006/customXml" ds:itemID="{6412709F-5366-4509-8803-07DD35F9700D}"/>
</file>

<file path=customXml/itemProps2.xml><?xml version="1.0" encoding="utf-8"?>
<ds:datastoreItem xmlns:ds="http://schemas.openxmlformats.org/officeDocument/2006/customXml" ds:itemID="{7787602B-6706-4559-8D44-AB69646B331D}"/>
</file>

<file path=customXml/itemProps3.xml><?xml version="1.0" encoding="utf-8"?>
<ds:datastoreItem xmlns:ds="http://schemas.openxmlformats.org/officeDocument/2006/customXml" ds:itemID="{C555737D-68C0-44CB-9A0A-0939085405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4607</TotalTime>
  <Words>1502</Words>
  <Application>Microsoft Macintosh PowerPoint</Application>
  <PresentationFormat>On-screen Show (4:3)</PresentationFormat>
  <Paragraphs>229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Title Slides</vt:lpstr>
      <vt:lpstr>Section Dividers</vt:lpstr>
      <vt:lpstr>Content Slides</vt:lpstr>
      <vt:lpstr>Lesson 8, Session 2: Develop</vt:lpstr>
      <vt:lpstr>NUMBER SENSE</vt:lpstr>
      <vt:lpstr>Start: Quick Images</vt:lpstr>
      <vt:lpstr>Start: Quick Images</vt:lpstr>
      <vt:lpstr>Start: Quick Images</vt:lpstr>
      <vt:lpstr>Start: Quick Images</vt:lpstr>
      <vt:lpstr>Try-Discuss-Connect</vt:lpstr>
      <vt:lpstr>Try It</vt:lpstr>
      <vt:lpstr>Discuss It</vt:lpstr>
      <vt:lpstr>Model It</vt:lpstr>
      <vt:lpstr>Connect It</vt:lpstr>
      <vt:lpstr>Connect It</vt:lpstr>
      <vt:lpstr>Connect to Culture</vt:lpstr>
      <vt:lpstr>Apply It</vt:lpstr>
      <vt:lpstr>Choose and Roll to Add</vt:lpstr>
      <vt:lpstr>Centers and Practice</vt:lpstr>
      <vt:lpstr>Choose and Roll to Add</vt:lpstr>
      <vt:lpstr>Apply It</vt:lpstr>
      <vt:lpstr>Apply It</vt:lpstr>
      <vt:lpstr>Apply It</vt:lpstr>
      <vt:lpstr>Apply It</vt:lpstr>
      <vt:lpstr>Shake and Spill</vt:lpstr>
      <vt:lpstr>Counting Collections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Reflection</vt:lpstr>
      <vt:lpstr>Close</vt:lpstr>
      <vt:lpstr>Connect to Culture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Curriculum Associates</dc:creator>
  <cp:keywords/>
  <dc:description/>
  <cp:lastModifiedBy>Erin Michaud</cp:lastModifiedBy>
  <cp:revision>76</cp:revision>
  <dcterms:created xsi:type="dcterms:W3CDTF">2022-09-09T16:57:12Z</dcterms:created>
  <dcterms:modified xsi:type="dcterms:W3CDTF">2023-03-08T14:37:18Z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0x01010086AA22C72F73674D9F5FD6334994BB66</vt:lpwstr>
  </property>
</Properties>
</file>