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9" r:id="rId2"/>
    <p:sldMasterId id="2147483740" r:id="rId3"/>
  </p:sldMasterIdLst>
  <p:notesMasterIdLst>
    <p:notesMasterId r:id="rId18"/>
  </p:notesMasterIdLst>
  <p:sldIdLst>
    <p:sldId id="41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9" r:id="rId12"/>
    <p:sldId id="430" r:id="rId13"/>
    <p:sldId id="425" r:id="rId14"/>
    <p:sldId id="426" r:id="rId15"/>
    <p:sldId id="427" r:id="rId16"/>
    <p:sldId id="42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322519-86F2-7AFE-73CE-5285C4E0CFC6}" name="Erin Michaud" initials="EM" userId="S::emichaud@cainc.com::dd13a7d8-c595-4019-89d1-4debf2ae86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6"/>
    <p:restoredTop sz="66488"/>
  </p:normalViewPr>
  <p:slideViewPr>
    <p:cSldViewPr snapToGrid="0">
      <p:cViewPr varScale="1">
        <p:scale>
          <a:sx n="68" d="100"/>
          <a:sy n="68" d="100"/>
        </p:scale>
        <p:origin x="140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F66EB-8956-E343-AF73-8646FE3CAD72}" type="datetimeFigureOut">
              <a:rPr lang="en-US" smtClean="0"/>
              <a:t>3/4/23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48C09-F240-6747-9A42-29B9B9902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7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Purpose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to break apart an addend to make a ten.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patterns when making a ten to add on to 8 and 9.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Math Toolkit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available for use at any time in the lesson: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Two-color counters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10-Frames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Workmat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Number Bonds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Workmat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05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Concepts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Guide page 184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it mean when you say make a ten?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5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Concepts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Guide page 184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it mean when you say make a ten?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63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62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08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Connect to Culture – 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Teacher’s Guide page 182b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ANYTIME DURING THE LESSON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During read-aloud or other whole class times, guide an exploration of ways children around the world get to school based on children’s questions and curiosity.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Show the slide and tell children that in Cambodia (a country in Asia), some children get to school by boat.</a:t>
            </a:r>
          </a:p>
          <a:p>
            <a:r>
              <a:rPr lang="en-US" b="1" i="0" dirty="0">
                <a:solidFill>
                  <a:schemeClr val="tx1"/>
                </a:solidFill>
                <a:latin typeface="+mn-lt"/>
              </a:rPr>
              <a:t>ASK: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 Would you like to get to school by boat? What do you wonder about how children in other places get to school?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Using videos, books, online searches, and information from children and their families, investigate ways children get to school around the world.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8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START: Number Sense –</a:t>
            </a:r>
            <a:r>
              <a:rPr lang="en-US" dirty="0">
                <a:solidFill>
                  <a:schemeClr val="tx1"/>
                </a:solidFill>
              </a:rPr>
              <a:t> Teacher’s Guide page 183a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How Many?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can you count? How many do you see?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Counting Tip</a:t>
            </a:r>
          </a:p>
          <a:p>
            <a:r>
              <a:rPr lang="en-US" b="1" dirty="0">
                <a:solidFill>
                  <a:schemeClr val="tx1"/>
                </a:solidFill>
              </a:rPr>
              <a:t>RHYME AND COUNT</a:t>
            </a:r>
            <a:r>
              <a:rPr lang="en-US" b="0" dirty="0">
                <a:solidFill>
                  <a:schemeClr val="tx1"/>
                </a:solidFill>
              </a:rPr>
              <a:t> (chant) </a:t>
            </a:r>
            <a:r>
              <a:rPr lang="en-US" b="0" i="1" dirty="0">
                <a:solidFill>
                  <a:schemeClr val="tx1"/>
                </a:solidFill>
              </a:rPr>
              <a:t>Counting forward and backward is fun as can be. It helps me with math and that's great for me!</a:t>
            </a:r>
            <a:r>
              <a:rPr lang="en-US" b="0" dirty="0">
                <a:solidFill>
                  <a:schemeClr val="tx1"/>
                </a:solidFill>
              </a:rPr>
              <a:t> Have children count forward by ones from 1 to 20. Then have them count back from 20 to 0.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4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START: Number Sense –</a:t>
            </a:r>
            <a:r>
              <a:rPr lang="en-US" dirty="0">
                <a:solidFill>
                  <a:schemeClr val="tx1"/>
                </a:solidFill>
              </a:rPr>
              <a:t> Teacher’s Guide page 183a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How Many?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you count? How many do you see?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children to take time and look at the picture.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children turn and talk about what items they counted and how many they saw.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look for a variety of solutions for whole class sharing.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 Whole Class Discussion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things did you and your partner count?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did you see?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there more helmets or skateboards?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know?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56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Connect to Culture – 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Teacher’s Guide page 182b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After completing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How Many?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encourage children to make personal connections to the helmets in the image.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b="1" i="0" dirty="0">
                <a:solidFill>
                  <a:schemeClr val="tx1"/>
                </a:solidFill>
                <a:latin typeface="+mn-lt"/>
              </a:rPr>
              <a:t>ASK: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 When have you worn a helmet? When have you seen other people wearing helmets?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Have children turn and talk to share responses with a partner.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b="1" i="0" dirty="0">
                <a:solidFill>
                  <a:schemeClr val="tx1"/>
                </a:solidFill>
                <a:latin typeface="+mn-lt"/>
              </a:rPr>
              <a:t>ASK: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 What do you notice about the times people wear helmets?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Guide children to notice people often wear helmets for safety when they are moving fast and might fall </a:t>
            </a:r>
            <a:r>
              <a:rPr lang="en-US">
                <a:solidFill>
                  <a:schemeClr val="tx1"/>
                </a:solidFill>
                <a:latin typeface="+mn-lt"/>
              </a:rPr>
              <a:t>or crash.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77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Discover It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Guide page 183b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you make a ten?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(per class)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Chairs (10)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Preparation: </a:t>
            </a:r>
            <a:r>
              <a:rPr lang="en-US" dirty="0">
                <a:solidFill>
                  <a:schemeClr val="tx1"/>
                </a:solidFill>
              </a:rPr>
              <a:t>Place 10 chairs in 2 rows of 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31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Discover It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Guide page 183b</a:t>
            </a: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you make a ten?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 10 chairs in a 10-frame configuration. This models the context of the bus and connects it to the mathematics of making a ten.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people can ride this bus?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happens when you try to add more riders to the bus?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you tell there are riders who cannot find seats and have to wait for another bus?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99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Investigate It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Guide page 183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are left over after you make a ten?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(per pair)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Two-color counters (20)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Number cubes 1 to 6 (1)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10-Frames </a:t>
            </a:r>
            <a:r>
              <a:rPr lang="en-US" dirty="0" err="1">
                <a:solidFill>
                  <a:schemeClr val="tx1"/>
                </a:solidFill>
              </a:rPr>
              <a:t>Workmat</a:t>
            </a:r>
            <a:r>
              <a:rPr lang="en-US" dirty="0">
                <a:solidFill>
                  <a:schemeClr val="tx1"/>
                </a:solidFill>
              </a:rPr>
              <a:t> (1)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04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Investigate It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Guide page 183</a:t>
            </a: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are left over after you make a ten?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children have to wait? How do you know?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patterns do you see in the number of riders who have to wait when you start with 8?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Uncover Thinking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children identify how many new riders will have to wait, ask them how they can prove their thinking. Children may note that they can always use 2 counters to fill the 10-frame. They may immediately remove 2 counters from the set that represents new riders and count how many are left without using the 10-frame.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09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Concepts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Guide page 184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it mean when you say make a ten?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1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5336" y="1581912"/>
            <a:ext cx="6537960" cy="1984248"/>
          </a:xfrm>
        </p:spPr>
        <p:txBody>
          <a:bodyPr anchor="ctr" anchorCtr="0">
            <a:normAutofit/>
          </a:bodyPr>
          <a:lstStyle>
            <a:lvl1pPr algn="l">
              <a:defRPr sz="5400" b="1"/>
            </a:lvl1pPr>
          </a:lstStyle>
          <a:p>
            <a:r>
              <a:rPr lang="en-US" dirty="0"/>
              <a:t>Lesson XX, Session X: &lt;Type&gt;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5336" y="3566160"/>
            <a:ext cx="6035040" cy="365760"/>
          </a:xfrm>
        </p:spPr>
        <p:txBody>
          <a:bodyPr>
            <a:sp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&lt;Lesson Title&gt;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2D0094D-5989-8EF5-2531-3C80BDBC04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B7685F4-16D0-117B-7FA0-9CBF3B133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04288" y="3950208"/>
            <a:ext cx="5276088" cy="914400"/>
          </a:xfrm>
        </p:spPr>
        <p:txBody>
          <a:bodyPr anchor="ctr" anchorCtr="0">
            <a:noAutofit/>
          </a:bodyPr>
          <a:lstStyle/>
          <a:p>
            <a:pPr lvl="0"/>
            <a:r>
              <a:rPr lang="en-US" dirty="0"/>
              <a:t>&lt;Learning Target&gt;</a:t>
            </a:r>
          </a:p>
        </p:txBody>
      </p:sp>
    </p:spTree>
    <p:extLst>
      <p:ext uri="{BB962C8B-B14F-4D97-AF65-F5344CB8AC3E}">
        <p14:creationId xmlns:p14="http://schemas.microsoft.com/office/powerpoint/2010/main" val="136310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96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2-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5336" y="1581912"/>
            <a:ext cx="6537960" cy="1847088"/>
          </a:xfrm>
        </p:spPr>
        <p:txBody>
          <a:bodyPr anchor="ctr" anchorCtr="0">
            <a:normAutofit/>
          </a:bodyPr>
          <a:lstStyle>
            <a:lvl1pPr algn="l">
              <a:defRPr sz="5400" b="1"/>
            </a:lvl1pPr>
          </a:lstStyle>
          <a:p>
            <a:r>
              <a:rPr lang="en-US" dirty="0"/>
              <a:t>Lesson XX, Session X: &lt;Type&gt;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5336" y="3429000"/>
            <a:ext cx="6035040" cy="646331"/>
          </a:xfrm>
        </p:spPr>
        <p:txBody>
          <a:bodyPr>
            <a:sp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&lt;Lesson Title Lesson Title Lesson Title Lesson Title Lesson Title&gt;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2D0094D-5989-8EF5-2531-3C80BDBC04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B7685F4-16D0-117B-7FA0-9CBF3B133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04288" y="4105042"/>
            <a:ext cx="5276088" cy="914400"/>
          </a:xfrm>
        </p:spPr>
        <p:txBody>
          <a:bodyPr anchor="ctr" anchorCtr="0">
            <a:noAutofit/>
          </a:bodyPr>
          <a:lstStyle/>
          <a:p>
            <a:pPr lvl="0"/>
            <a:r>
              <a:rPr lang="en-US" dirty="0"/>
              <a:t>&lt;Learning Target&gt;</a:t>
            </a:r>
          </a:p>
        </p:txBody>
      </p:sp>
    </p:spTree>
    <p:extLst>
      <p:ext uri="{BB962C8B-B14F-4D97-AF65-F5344CB8AC3E}">
        <p14:creationId xmlns:p14="http://schemas.microsoft.com/office/powerpoint/2010/main" val="230325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S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9536" y="1627632"/>
            <a:ext cx="2798064" cy="557784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NUMBER SENSE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9536" y="2176272"/>
            <a:ext cx="4663440" cy="840230"/>
          </a:xfrm>
        </p:spPr>
        <p:txBody>
          <a:bodyPr>
            <a:spAutoFit/>
          </a:bodyPr>
          <a:lstStyle>
            <a:lvl1pPr marL="0" indent="0" algn="l">
              <a:buNone/>
              <a:defRPr sz="5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&lt;NS Type&gt;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2D0094D-5989-8EF5-2531-3C80BDBC04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8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9536" y="1636776"/>
            <a:ext cx="4663440" cy="841248"/>
          </a:xfrm>
        </p:spPr>
        <p:txBody>
          <a:bodyPr anchor="t" anchorCtr="0">
            <a:spAutoFit/>
          </a:bodyPr>
          <a:lstStyle>
            <a:lvl1pPr algn="l">
              <a:defRPr sz="5400" b="1"/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2D0094D-5989-8EF5-2531-3C80BDBC04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7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s and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9536" y="1636776"/>
            <a:ext cx="4663440" cy="1591056"/>
          </a:xfrm>
        </p:spPr>
        <p:txBody>
          <a:bodyPr anchor="t" anchorCtr="0">
            <a:spAutoFit/>
          </a:bodyPr>
          <a:lstStyle>
            <a:lvl1pPr algn="l">
              <a:defRPr sz="5400" b="1"/>
            </a:lvl1pPr>
          </a:lstStyle>
          <a:p>
            <a:r>
              <a:rPr lang="en-US" dirty="0"/>
              <a:t>Centers and Practice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2D0094D-5989-8EF5-2531-3C80BDBC04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B7685F4-16D0-117B-7FA0-9CBF3B133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2960" y="3136392"/>
            <a:ext cx="4206240" cy="891526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Session Centers: &lt;Text&gt;</a:t>
            </a:r>
          </a:p>
          <a:p>
            <a:pPr lvl="0"/>
            <a:r>
              <a:rPr lang="en-US" dirty="0"/>
              <a:t>Centers Library: &lt;Text&gt;</a:t>
            </a:r>
          </a:p>
          <a:p>
            <a:pPr lvl="0"/>
            <a:r>
              <a:rPr lang="en-US" dirty="0"/>
              <a:t>Practice: &lt;Text&gt;</a:t>
            </a:r>
          </a:p>
        </p:txBody>
      </p:sp>
    </p:spTree>
    <p:extLst>
      <p:ext uri="{BB962C8B-B14F-4D97-AF65-F5344CB8AC3E}">
        <p14:creationId xmlns:p14="http://schemas.microsoft.com/office/powerpoint/2010/main" val="387702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82D6E-2A7B-3E5A-BEE6-7EF31877A6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324" y="145473"/>
            <a:ext cx="8531352" cy="539496"/>
          </a:xfrm>
        </p:spPr>
        <p:txBody>
          <a:bodyPr anchor="b" anchorCtr="0">
            <a:noAutofit/>
          </a:bodyPr>
          <a:lstStyle>
            <a:lvl1pPr>
              <a:defRPr sz="3200" b="1"/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6FD0B9-6FAE-F3A8-29C8-EBCD23FABF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5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82D6E-2A7B-3E5A-BEE6-7EF31877A6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752" y="137160"/>
            <a:ext cx="8531352" cy="539496"/>
          </a:xfrm>
        </p:spPr>
        <p:txBody>
          <a:bodyPr anchor="b" anchorCtr="0">
            <a:noAutofit/>
          </a:bodyPr>
          <a:lstStyle>
            <a:lvl1pPr>
              <a:defRPr sz="3200" b="1"/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6FD0B9-6FAE-F3A8-29C8-EBCD23FABF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71B193D-C169-CA56-81AE-B588ED5D1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264" y="6044184"/>
            <a:ext cx="7315200" cy="493776"/>
          </a:xfrm>
        </p:spPr>
        <p:txBody>
          <a:bodyPr anchor="ctr" anchorCtr="0">
            <a:noAutofit/>
          </a:bodyPr>
          <a:lstStyle/>
          <a:p>
            <a:pPr lvl="0"/>
            <a:r>
              <a:rPr lang="en-US" dirty="0"/>
              <a:t>&lt;Text&gt;</a:t>
            </a:r>
          </a:p>
        </p:txBody>
      </p:sp>
    </p:spTree>
    <p:extLst>
      <p:ext uri="{BB962C8B-B14F-4D97-AF65-F5344CB8AC3E}">
        <p14:creationId xmlns:p14="http://schemas.microsoft.com/office/powerpoint/2010/main" val="27723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82D6E-2A7B-3E5A-BEE6-7EF31877A6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324" y="145473"/>
            <a:ext cx="8531352" cy="539496"/>
          </a:xfrm>
        </p:spPr>
        <p:txBody>
          <a:bodyPr anchor="b" anchorCtr="0">
            <a:noAutofit/>
          </a:bodyPr>
          <a:lstStyle>
            <a:lvl1pPr>
              <a:defRPr sz="3200" b="1"/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6FD0B9-6FAE-F3A8-29C8-EBCD23FABF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71B193D-C169-CA56-81AE-B588ED5D1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264" y="5797296"/>
            <a:ext cx="7315200" cy="749808"/>
          </a:xfrm>
        </p:spPr>
        <p:txBody>
          <a:bodyPr anchor="ctr" anchorCtr="0">
            <a:noAutofit/>
          </a:bodyPr>
          <a:lstStyle/>
          <a:p>
            <a:pPr lvl="0"/>
            <a:r>
              <a:rPr lang="en-US" dirty="0"/>
              <a:t>&lt;Text&gt;</a:t>
            </a:r>
          </a:p>
        </p:txBody>
      </p:sp>
    </p:spTree>
    <p:extLst>
      <p:ext uri="{BB962C8B-B14F-4D97-AF65-F5344CB8AC3E}">
        <p14:creationId xmlns:p14="http://schemas.microsoft.com/office/powerpoint/2010/main" val="209390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ion (4-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CA49E-9C19-6B56-A893-2CED8A183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752" y="137160"/>
            <a:ext cx="8531352" cy="539496"/>
          </a:xfrm>
        </p:spPr>
        <p:txBody>
          <a:bodyPr anchor="b" anchorCtr="0">
            <a:noAutofit/>
          </a:bodyPr>
          <a:lstStyle>
            <a:lvl1pPr>
              <a:defRPr sz="3200" b="1"/>
            </a:lvl1pPr>
          </a:lstStyle>
          <a:p>
            <a:r>
              <a:rPr lang="en-US" dirty="0"/>
              <a:t>Close: Reflection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62C6629-04CC-9836-34E3-8A24B0C9A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A1C0ADA-6F47-8320-9346-E72946471D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264" y="1435608"/>
            <a:ext cx="2414016" cy="484632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pPr lvl="0"/>
            <a:r>
              <a:rPr lang="en-US" dirty="0"/>
              <a:t>I learned . . .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C9F5623-F8F2-B315-74EB-F46BE0DCD9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264" y="2871216"/>
            <a:ext cx="2414016" cy="484632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pPr lvl="0"/>
            <a:r>
              <a:rPr lang="en-US" dirty="0"/>
              <a:t>I think . . . 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40946EA-9406-5329-CD6E-73F63A31F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264" y="4306824"/>
            <a:ext cx="2414016" cy="484632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pPr lvl="0"/>
            <a:r>
              <a:rPr lang="en-US" dirty="0"/>
              <a:t>I wonder . . . 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47DDC62-A013-493E-27C1-57EC081688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264" y="5422392"/>
            <a:ext cx="7315200" cy="1106424"/>
          </a:xfrm>
        </p:spPr>
        <p:txBody>
          <a:bodyPr anchor="ctr" anchorCtr="0">
            <a:noAutofit/>
          </a:bodyPr>
          <a:lstStyle/>
          <a:p>
            <a:pPr lvl="0"/>
            <a:r>
              <a:rPr lang="en-US" dirty="0"/>
              <a:t>MATH REFLECTION  &lt;Text&gt;</a:t>
            </a:r>
          </a:p>
          <a:p>
            <a:pPr lvl="0"/>
            <a:r>
              <a:rPr lang="en-US" dirty="0"/>
              <a:t>SELF REFLECTION  &lt;Text&gt;</a:t>
            </a:r>
          </a:p>
        </p:txBody>
      </p:sp>
    </p:spTree>
    <p:extLst>
      <p:ext uri="{BB962C8B-B14F-4D97-AF65-F5344CB8AC3E}">
        <p14:creationId xmlns:p14="http://schemas.microsoft.com/office/powerpoint/2010/main" val="409973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9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52" r:id="rId2"/>
  </p:sldLayoutIdLst>
  <p:txStyles>
    <p:titleStyle>
      <a:lvl1pPr algn="l" defTabSz="914400" rtl="0" eaLnBrk="1" latinLnBrk="0" hangingPunct="1">
        <a:lnSpc>
          <a:spcPct val="90000"/>
        </a:lnSpc>
        <a:spcBef>
          <a:spcPts val="20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138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4" r:id="rId2"/>
    <p:sldLayoutId id="2147483735" r:id="rId3"/>
  </p:sldLayoutIdLst>
  <p:txStyles>
    <p:titleStyle>
      <a:lvl1pPr algn="l" defTabSz="914400" rtl="0" eaLnBrk="1" latinLnBrk="0" hangingPunct="1">
        <a:lnSpc>
          <a:spcPct val="90000"/>
        </a:lnSpc>
        <a:spcBef>
          <a:spcPts val="20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78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7" r:id="rId2"/>
    <p:sldLayoutId id="2147483749" r:id="rId3"/>
    <p:sldLayoutId id="2147483750" r:id="rId4"/>
    <p:sldLayoutId id="2147483754" r:id="rId5"/>
  </p:sldLayoutIdLst>
  <p:txStyles>
    <p:titleStyle>
      <a:lvl1pPr algn="l" defTabSz="914400" rtl="0" eaLnBrk="1" latinLnBrk="0" hangingPunct="1">
        <a:lnSpc>
          <a:spcPct val="90000"/>
        </a:lnSpc>
        <a:spcBef>
          <a:spcPts val="20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6630-A02E-A117-AA81-3B4F8122FB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8, Session 1: Explore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DDC7D-B154-AB0B-947F-58D7EF8E30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Make a Ten to Add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24AAE70-6AC6-9F7D-5B56-866E557BE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AF4735-536B-F2A1-4E5F-C6B0E1BAE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Break apart a number to make a ten. Use this strategy to add.</a:t>
            </a:r>
          </a:p>
        </p:txBody>
      </p:sp>
    </p:spTree>
    <p:extLst>
      <p:ext uri="{BB962C8B-B14F-4D97-AF65-F5344CB8AC3E}">
        <p14:creationId xmlns:p14="http://schemas.microsoft.com/office/powerpoint/2010/main" val="415249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E50A-B3D4-E6F4-30A4-3F2C36331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</a:t>
            </a:r>
            <a:r>
              <a:rPr lang="en-US" baseline="0" dirty="0"/>
              <a:t> Concepts</a:t>
            </a:r>
            <a:endParaRPr lang="en-US" dirty="0"/>
          </a:p>
        </p:txBody>
      </p:sp>
      <p:pic>
        <p:nvPicPr>
          <p:cNvPr id="5" name="Picture Placeholder 4" descr="Problem 1. What do you know about making a ten? Use words, numbers, and pictures. Write. Draw. Figure: An oval in the center that says &quot;make a 10&quot; with four spaces around it for writing or drawing examples in.">
            <a:extLst>
              <a:ext uri="{FF2B5EF4-FFF2-40B4-BE49-F238E27FC236}">
                <a16:creationId xmlns:a16="http://schemas.microsoft.com/office/drawing/2014/main" id="{147E80F5-A3F7-E673-774E-AB6AE00328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713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6C06E6-284E-150D-D9F5-FBB4FC8F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Concepts</a:t>
            </a:r>
          </a:p>
        </p:txBody>
      </p:sp>
      <p:pic>
        <p:nvPicPr>
          <p:cNvPr id="3" name="Picture Placeholder 2" descr="Problem 2. Find all the addends with a total of 10. Circle 4 plus 6, 9 plus 1, 7 plus 2, or 3 plus 4.">
            <a:extLst>
              <a:ext uri="{FF2B5EF4-FFF2-40B4-BE49-F238E27FC236}">
                <a16:creationId xmlns:a16="http://schemas.microsoft.com/office/drawing/2014/main" id="{76F37661-C8F9-5919-0874-12FC2028B7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427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B566-B733-4F6D-CD3D-292189393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8FAEE17-F6BB-D3BD-5CB6-1DE93CEE2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899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FF3A-02A5-2F20-E130-79037BDB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Close: Reflection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A369DB1-398B-1D64-EB67-905CD154D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7D3E8-036F-C7C6-CF7E-F304E9D44C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 learned . . 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05815-0F4E-101E-78B7-08B6E9D6D2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 think . . 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4D56FF-A86A-4CF8-84CA-CFD1D98A87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 wonder . . 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B34F06-F977-7820-F136-0D37CCCA05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BE"/>
                </a:solidFill>
              </a:rPr>
              <a:t>MATH REFLECTION  </a:t>
            </a:r>
            <a:r>
              <a:rPr lang="en-US" dirty="0"/>
              <a:t>How did 10-frames help you show 10 and some more?</a:t>
            </a:r>
          </a:p>
          <a:p>
            <a:r>
              <a:rPr lang="en-US" b="1" dirty="0">
                <a:solidFill>
                  <a:srgbClr val="0177BE"/>
                </a:solidFill>
              </a:rPr>
              <a:t>SELF REFLECTION  </a:t>
            </a:r>
            <a:r>
              <a:rPr lang="en-US" dirty="0"/>
              <a:t>Respecting Others: How can you show respect when you compare ways to make a ten with your classmates?</a:t>
            </a:r>
          </a:p>
        </p:txBody>
      </p:sp>
    </p:spTree>
    <p:extLst>
      <p:ext uri="{BB962C8B-B14F-4D97-AF65-F5344CB8AC3E}">
        <p14:creationId xmlns:p14="http://schemas.microsoft.com/office/powerpoint/2010/main" val="86845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59F6-ACF8-12A1-C3E0-36EC3CF04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to Culture</a:t>
            </a:r>
          </a:p>
        </p:txBody>
      </p:sp>
      <p:pic>
        <p:nvPicPr>
          <p:cNvPr id="6" name="Picture Placeholder 5" descr="Children riding a boat to get to school in Cambodia.">
            <a:extLst>
              <a:ext uri="{FF2B5EF4-FFF2-40B4-BE49-F238E27FC236}">
                <a16:creationId xmlns:a16="http://schemas.microsoft.com/office/drawing/2014/main" id="{A4CBB23E-F948-031C-14DB-99AB6C6750F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CC1A-6A95-72FB-21E5-ADD7E579C6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Would you like to travel to school by boat? What do you wonder about how children in other places get to school?</a:t>
            </a:r>
          </a:p>
        </p:txBody>
      </p:sp>
    </p:spTree>
    <p:extLst>
      <p:ext uri="{BB962C8B-B14F-4D97-AF65-F5344CB8AC3E}">
        <p14:creationId xmlns:p14="http://schemas.microsoft.com/office/powerpoint/2010/main" val="251184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E0BAE-DA2A-8898-9158-B9E94ACC0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NUMBER SENSE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269AA-1C3B-5DFA-31E7-F6292982AE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Many?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9AE9044-1567-1D21-0D57-1236FBD34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342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52884-FA7C-E8ED-8F1F-BB63FD9D9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Start: How Many?</a:t>
            </a:r>
          </a:p>
        </p:txBody>
      </p:sp>
      <p:pic>
        <p:nvPicPr>
          <p:cNvPr id="6" name="Picture Placeholder 5" descr="Some skateboards, helmets, scooters, and bikes. Ask your teacher for help with this activity.">
            <a:extLst>
              <a:ext uri="{FF2B5EF4-FFF2-40B4-BE49-F238E27FC236}">
                <a16:creationId xmlns:a16="http://schemas.microsoft.com/office/drawing/2014/main" id="{2694B990-4299-82F4-C9FB-7A1F4064CCC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ED08A-5706-EA45-8770-031AE0CDBD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can you count? How many do you see?</a:t>
            </a:r>
          </a:p>
        </p:txBody>
      </p:sp>
    </p:spTree>
    <p:extLst>
      <p:ext uri="{BB962C8B-B14F-4D97-AF65-F5344CB8AC3E}">
        <p14:creationId xmlns:p14="http://schemas.microsoft.com/office/powerpoint/2010/main" val="263451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B2B30-9444-4153-3DAA-434C3AB5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Start: Connect to Culture</a:t>
            </a:r>
          </a:p>
        </p:txBody>
      </p:sp>
      <p:pic>
        <p:nvPicPr>
          <p:cNvPr id="6" name="Picture Placeholder 5" descr="Some skateboards, helmets, scooters, and bikes.">
            <a:extLst>
              <a:ext uri="{FF2B5EF4-FFF2-40B4-BE49-F238E27FC236}">
                <a16:creationId xmlns:a16="http://schemas.microsoft.com/office/drawing/2014/main" id="{7F0B9A77-21A3-074E-D20D-42EE5C1879B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CC7D2-D598-0F09-9DB3-FA04C64A94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When have you worn a helmet? When have you seen other people wearing helmets?</a:t>
            </a:r>
          </a:p>
        </p:txBody>
      </p:sp>
    </p:spTree>
    <p:extLst>
      <p:ext uri="{BB962C8B-B14F-4D97-AF65-F5344CB8AC3E}">
        <p14:creationId xmlns:p14="http://schemas.microsoft.com/office/powerpoint/2010/main" val="20513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4397D-EEFB-06AE-7A0B-62A35231F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Discover It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E811138-EA99-9492-5214-970C426D5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529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C7D17-A475-CC2F-A5E2-723FC790D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 It</a:t>
            </a:r>
          </a:p>
        </p:txBody>
      </p:sp>
      <p:pic>
        <p:nvPicPr>
          <p:cNvPr id="4" name="Picture Placeholder 3" descr="10 chairs arranged in 2 rows of 5.">
            <a:extLst>
              <a:ext uri="{FF2B5EF4-FFF2-40B4-BE49-F238E27FC236}">
                <a16:creationId xmlns:a16="http://schemas.microsoft.com/office/drawing/2014/main" id="{CA6AA931-F19A-E9C6-BB19-DEF786A7D40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7B198F-4399-8E7D-4865-C21F5557E5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happens when you try to add more riders to the bus?</a:t>
            </a:r>
          </a:p>
        </p:txBody>
      </p:sp>
    </p:spTree>
    <p:extLst>
      <p:ext uri="{BB962C8B-B14F-4D97-AF65-F5344CB8AC3E}">
        <p14:creationId xmlns:p14="http://schemas.microsoft.com/office/powerpoint/2010/main" val="317673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A7ED-4CDF-954F-1C11-801350BA01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Investigate It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0D451E4-A28B-FE84-D4DD-C59D7CBF1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2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E50A-B3D4-E6F4-30A4-3F2C36331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It</a:t>
            </a:r>
          </a:p>
        </p:txBody>
      </p:sp>
      <p:pic>
        <p:nvPicPr>
          <p:cNvPr id="5" name="Picture Placeholder 4" descr="8 children are on a small bus. More children want to get on the bus. How many children have to wait? Figure: A 10-frame on top of a picture of a school bus. 8 of the squares in the 10-frame each have a child's face in them. End figure. I rolled blank. Blank have to wait. Ask your teacher for help with this activity.">
            <a:extLst>
              <a:ext uri="{FF2B5EF4-FFF2-40B4-BE49-F238E27FC236}">
                <a16:creationId xmlns:a16="http://schemas.microsoft.com/office/drawing/2014/main" id="{0B4536A7-69C0-79BF-0B56-98CA3B29ED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1021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A7ED-4CDF-954F-1C11-801350BA01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 Concepts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ADCC714-4775-EC65-40AE-AC9EC8749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078088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K_SlideTemplate_090922_potx" id="{E27E6A26-58FE-4647-AFD0-48AACBAFD515}" vid="{1772AE08-93F3-9544-9402-E887C3609332}"/>
    </a:ext>
  </a:extLst>
</a:theme>
</file>

<file path=ppt/theme/theme2.xml><?xml version="1.0" encoding="utf-8"?>
<a:theme xmlns:a="http://schemas.openxmlformats.org/drawingml/2006/main" name="Section Divid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K_SlideTemplate_090922_potx" id="{E27E6A26-58FE-4647-AFD0-48AACBAFD515}" vid="{FB9A148F-75C6-FE4B-BB25-99251D34D43A}"/>
    </a:ext>
  </a:extLst>
</a:theme>
</file>

<file path=ppt/theme/theme3.xml><?xml version="1.0" encoding="utf-8"?>
<a:theme xmlns:a="http://schemas.openxmlformats.org/drawingml/2006/main" name="Content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K_SlideTemplate_090922_potx" id="{E27E6A26-58FE-4647-AFD0-48AACBAFD515}" vid="{34B3206D-6521-404A-B2D6-1A7CCB99B4D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A22C72F73674D9F5FD6334994BB66" ma:contentTypeVersion="20" ma:contentTypeDescription="Create a new document." ma:contentTypeScope="" ma:versionID="3c53148c8a26bee41c53a1f340bd29b7">
  <xsd:schema xmlns:xsd="http://www.w3.org/2001/XMLSchema" xmlns:xs="http://www.w3.org/2001/XMLSchema" xmlns:p="http://schemas.microsoft.com/office/2006/metadata/properties" xmlns:ns2="182ec9c5-89c1-4087-9372-67e8cba6c427" xmlns:ns3="http://schemas.microsoft.com/sharepoint/v4" xmlns:ns4="031d766f-b14e-4c0e-af7a-21ee3738300f" targetNamespace="http://schemas.microsoft.com/office/2006/metadata/properties" ma:root="true" ma:fieldsID="a334b25501d20f16454a3d5e8aaf2821" ns2:_="" ns3:_="" ns4:_="">
    <xsd:import namespace="182ec9c5-89c1-4087-9372-67e8cba6c427"/>
    <xsd:import namespace="http://schemas.microsoft.com/sharepoint/v4"/>
    <xsd:import namespace="031d766f-b14e-4c0e-af7a-21ee373830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IconOverlay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scription0" minOccurs="0"/>
                <xsd:element ref="ns2:MediaLengthInSeconds" minOccurs="0"/>
                <xsd:element ref="ns2:MediaServiceLocation" minOccurs="0"/>
                <xsd:element ref="ns2:_Flow_SignoffStatu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ec9c5-89c1-4087-9372-67e8cba6c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Description0" ma:index="20" nillable="true" ma:displayName="Description" ma:description="testing" ma:format="Dropdown" ma:internalName="Description0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ddc6715-9392-4c7b-b038-9c308e5b14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d766f-b14e-4c0e-af7a-21ee3738300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259a07e1-635c-4dc3-af17-f8dfbdb3d077}" ma:internalName="TaxCatchAll" ma:showField="CatchAllData" ma:web="031d766f-b14e-4c0e-af7a-21ee373830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182ec9c5-89c1-4087-9372-67e8cba6c427" xsi:nil="true"/>
    <IconOverlay xmlns="http://schemas.microsoft.com/sharepoint/v4" xsi:nil="true"/>
    <TaxCatchAll xmlns="031d766f-b14e-4c0e-af7a-21ee3738300f" xsi:nil="true"/>
    <lcf76f155ced4ddcb4097134ff3c332f xmlns="182ec9c5-89c1-4087-9372-67e8cba6c427">
      <Terms xmlns="http://schemas.microsoft.com/office/infopath/2007/PartnerControls"/>
    </lcf76f155ced4ddcb4097134ff3c332f>
    <_Flow_SignoffStatus xmlns="182ec9c5-89c1-4087-9372-67e8cba6c427" xsi:nil="true"/>
  </documentManagement>
</p:properties>
</file>

<file path=customXml/itemProps1.xml><?xml version="1.0" encoding="utf-8"?>
<ds:datastoreItem xmlns:ds="http://schemas.openxmlformats.org/officeDocument/2006/customXml" ds:itemID="{C866FE85-C4D3-4B49-B790-2D05C3D38566}"/>
</file>

<file path=customXml/itemProps2.xml><?xml version="1.0" encoding="utf-8"?>
<ds:datastoreItem xmlns:ds="http://schemas.openxmlformats.org/officeDocument/2006/customXml" ds:itemID="{B497EA8A-C72D-4D8A-8708-818927DCC461}"/>
</file>

<file path=customXml/itemProps3.xml><?xml version="1.0" encoding="utf-8"?>
<ds:datastoreItem xmlns:ds="http://schemas.openxmlformats.org/officeDocument/2006/customXml" ds:itemID="{4916FF3C-240A-448B-996C-BEAC7F2FD8D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4687</TotalTime>
  <Words>938</Words>
  <Application>Microsoft Macintosh PowerPoint</Application>
  <PresentationFormat>On-screen Show (4:3)</PresentationFormat>
  <Paragraphs>124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Title Slides</vt:lpstr>
      <vt:lpstr>Section Dividers</vt:lpstr>
      <vt:lpstr>Content Slides</vt:lpstr>
      <vt:lpstr>Lesson 8, Session 1: Explore</vt:lpstr>
      <vt:lpstr>NUMBER SENSE</vt:lpstr>
      <vt:lpstr>Start: How Many?</vt:lpstr>
      <vt:lpstr>Start: Connect to Culture</vt:lpstr>
      <vt:lpstr>Discover It</vt:lpstr>
      <vt:lpstr>Discover It</vt:lpstr>
      <vt:lpstr>Investigate It</vt:lpstr>
      <vt:lpstr>Investigate It</vt:lpstr>
      <vt:lpstr>Build Concepts</vt:lpstr>
      <vt:lpstr>Build Concepts</vt:lpstr>
      <vt:lpstr>Build Concepts</vt:lpstr>
      <vt:lpstr>Reflection</vt:lpstr>
      <vt:lpstr>Close: Reflection</vt:lpstr>
      <vt:lpstr>Connect to Culture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Curriculum Associates</dc:creator>
  <cp:keywords/>
  <dc:description/>
  <cp:lastModifiedBy>Erin Michaud</cp:lastModifiedBy>
  <cp:revision>73</cp:revision>
  <dcterms:created xsi:type="dcterms:W3CDTF">2022-09-09T16:57:12Z</dcterms:created>
  <dcterms:modified xsi:type="dcterms:W3CDTF">2023-03-04T17:53:07Z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0x01010086AA22C72F73674D9F5FD6334994BB66</vt:lpwstr>
  </property>
</Properties>
</file>